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8" r:id="rId2"/>
    <p:sldId id="299" r:id="rId3"/>
    <p:sldId id="300" r:id="rId4"/>
    <p:sldId id="302" r:id="rId5"/>
    <p:sldId id="304" r:id="rId6"/>
    <p:sldId id="303" r:id="rId7"/>
    <p:sldId id="305" r:id="rId8"/>
    <p:sldId id="307" r:id="rId9"/>
    <p:sldId id="309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38D"/>
    <a:srgbClr val="F36339"/>
    <a:srgbClr val="FFB944"/>
    <a:srgbClr val="9F674F"/>
    <a:srgbClr val="16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ja Kieler Paljor" userId="c444eda8-ebae-44e7-b1e4-bf70749cda03" providerId="ADAL" clId="{B21EC684-96D0-44D2-B554-DDEE27965100}"/>
    <pc:docChg chg="modSld sldOrd">
      <pc:chgData name="Naja Kieler Paljor" userId="c444eda8-ebae-44e7-b1e4-bf70749cda03" providerId="ADAL" clId="{B21EC684-96D0-44D2-B554-DDEE27965100}" dt="2023-07-10T11:59:50.459" v="28" actId="20577"/>
      <pc:docMkLst>
        <pc:docMk/>
      </pc:docMkLst>
      <pc:sldChg chg="ord">
        <pc:chgData name="Naja Kieler Paljor" userId="c444eda8-ebae-44e7-b1e4-bf70749cda03" providerId="ADAL" clId="{B21EC684-96D0-44D2-B554-DDEE27965100}" dt="2023-07-10T09:05:27.142" v="3"/>
        <pc:sldMkLst>
          <pc:docMk/>
          <pc:sldMk cId="3511692640" sldId="303"/>
        </pc:sldMkLst>
      </pc:sldChg>
      <pc:sldChg chg="modSp mod">
        <pc:chgData name="Naja Kieler Paljor" userId="c444eda8-ebae-44e7-b1e4-bf70749cda03" providerId="ADAL" clId="{B21EC684-96D0-44D2-B554-DDEE27965100}" dt="2023-07-10T11:59:50.459" v="28" actId="20577"/>
        <pc:sldMkLst>
          <pc:docMk/>
          <pc:sldMk cId="3777602518" sldId="307"/>
        </pc:sldMkLst>
        <pc:spChg chg="mod">
          <ac:chgData name="Naja Kieler Paljor" userId="c444eda8-ebae-44e7-b1e4-bf70749cda03" providerId="ADAL" clId="{B21EC684-96D0-44D2-B554-DDEE27965100}" dt="2023-07-10T11:59:50.459" v="28" actId="20577"/>
          <ac:spMkLst>
            <pc:docMk/>
            <pc:sldMk cId="3777602518" sldId="307"/>
            <ac:spMk id="8" creationId="{2096D372-3663-4A93-8C48-F66EB2207C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CC18-94A2-4849-8FF9-7A4E58B19998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F0952-70C1-488B-B139-F7AD8487E6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8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8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83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6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1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5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130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1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8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10-07-2023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0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10-07-2023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g.dk/vejledning-og-forberedelse-til-valg-af-uddannelse-og-jobtema/erhvervspraktik-i-8-eller-9-klas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u-aalborg.dk/til-unge/erhvervsprakti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5353E44-B634-4B46-AA9F-748FA8FEE859}"/>
              </a:ext>
            </a:extLst>
          </p:cNvPr>
          <p:cNvSpPr/>
          <p:nvPr/>
        </p:nvSpPr>
        <p:spPr>
          <a:xfrm>
            <a:off x="7008174" y="0"/>
            <a:ext cx="51838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1EA16E5-FF45-468C-99F9-539E40BA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38" y="2284828"/>
            <a:ext cx="4968191" cy="2957203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buClrTx/>
              <a:buFont typeface="+mj-lt"/>
              <a:buAutoNum type="arabicPeriod"/>
              <a:tabLst>
                <a:tab pos="269875" algn="l"/>
              </a:tabLst>
            </a:pPr>
            <a:r>
              <a:rPr lang="da-DK" sz="240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skal jeg i praktik? </a:t>
            </a:r>
          </a:p>
          <a:p>
            <a:pPr marL="457200" indent="-457200">
              <a:lnSpc>
                <a:spcPct val="107000"/>
              </a:lnSpc>
              <a:buClrTx/>
              <a:buFont typeface="+mj-lt"/>
              <a:buAutoNum type="arabicPeriod"/>
            </a:pPr>
            <a:r>
              <a:rPr lang="da-DK" sz="240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kan jeg komme i praktik?</a:t>
            </a:r>
            <a:endParaRPr lang="da-DK" sz="2000" dirty="0">
              <a:latin typeface="Daytona Condensed" panose="020B0506030503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ClrTx/>
              <a:buFont typeface="+mj-lt"/>
              <a:buAutoNum type="arabicPeriod"/>
            </a:pPr>
            <a:r>
              <a:rPr lang="da-DK" sz="240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finder jeg en praktikplads?</a:t>
            </a:r>
          </a:p>
          <a:p>
            <a:pPr marL="457200" indent="-457200">
              <a:lnSpc>
                <a:spcPct val="107000"/>
              </a:lnSpc>
              <a:buClrTx/>
              <a:buFont typeface="+mj-lt"/>
              <a:buAutoNum type="arabicPeriod"/>
            </a:pPr>
            <a:r>
              <a:rPr lang="da-DK" sz="2400" dirty="0"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plan for praktik</a:t>
            </a:r>
            <a:endParaRPr lang="da-DK" sz="2400" dirty="0">
              <a:effectLst/>
              <a:latin typeface="Daytona Condensed" panose="020B0506030503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ClrTx/>
              <a:buFont typeface="+mj-lt"/>
              <a:buAutoNum type="arabicPeriod"/>
            </a:pPr>
            <a:r>
              <a:rPr lang="da-DK" sz="2400" dirty="0"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Praktisk information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59071F4-8A4A-4D17-852D-64DF402F5279}"/>
              </a:ext>
            </a:extLst>
          </p:cNvPr>
          <p:cNvSpPr txBox="1"/>
          <p:nvPr/>
        </p:nvSpPr>
        <p:spPr>
          <a:xfrm>
            <a:off x="1870357" y="1210251"/>
            <a:ext cx="3313470" cy="65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69875" algn="l"/>
              </a:tabLst>
            </a:pPr>
            <a:r>
              <a:rPr lang="da-DK" sz="3600" dirty="0"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Dagens program </a:t>
            </a:r>
            <a:endParaRPr lang="da-DK" sz="3600" dirty="0">
              <a:effectLst/>
              <a:latin typeface="Daytona Condensed" panose="020B0506030503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78753AC-334C-433F-A3A4-10BF6977F28C}"/>
              </a:ext>
            </a:extLst>
          </p:cNvPr>
          <p:cNvSpPr txBox="1"/>
          <p:nvPr/>
        </p:nvSpPr>
        <p:spPr>
          <a:xfrm>
            <a:off x="6534881" y="766779"/>
            <a:ext cx="6130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dirty="0"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ERHVERVSPRAKTIK</a:t>
            </a:r>
            <a:endParaRPr lang="da-DK" sz="3600" cap="none" dirty="0">
              <a:latin typeface="Daytona Condensed" panose="020B050603050304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A0F626-7F9C-4E0F-ACCF-3515E302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30" y="1861263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DD6A64-A7B1-47C7-9A03-6C60145AE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1567" y="0"/>
            <a:ext cx="5505253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da-DK" sz="6600" dirty="0">
                <a:latin typeface="Daytona Condensed" panose="020B0506030503040204" pitchFamily="34" charset="0"/>
              </a:rPr>
              <a:t>Hvorfor skal </a:t>
            </a:r>
          </a:p>
          <a:p>
            <a:pPr algn="ctr"/>
            <a:r>
              <a:rPr lang="da-DK" sz="6600" dirty="0">
                <a:latin typeface="Daytona Condensed" panose="020B0506030503040204" pitchFamily="34" charset="0"/>
              </a:rPr>
              <a:t>jeg i praktik ?</a:t>
            </a:r>
          </a:p>
        </p:txBody>
      </p:sp>
      <p:pic>
        <p:nvPicPr>
          <p:cNvPr id="1026" name="Picture 2" descr="İfade Düşünmek Stok Vektör Sanatı &amp; Smiley‘nin Daha Fazla Görseli - Smiley, Düşünüş, Soru sormak - iStock">
            <a:extLst>
              <a:ext uri="{FF2B5EF4-FFF2-40B4-BE49-F238E27FC236}">
                <a16:creationId xmlns:a16="http://schemas.microsoft.com/office/drawing/2014/main" id="{ECABD301-2361-43DD-A390-C6497453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95752" l="2993" r="96127">
                        <a14:foregroundMark x1="10211" y1="66993" x2="7394" y2="62092"/>
                        <a14:foregroundMark x1="3521" y1="50654" x2="3521" y2="41340"/>
                        <a14:foregroundMark x1="3521" y1="41340" x2="3521" y2="41340"/>
                        <a14:foregroundMark x1="15493" y1="39379" x2="18134" y2="48366"/>
                        <a14:foregroundMark x1="18134" y1="48366" x2="22711" y2="41013"/>
                        <a14:foregroundMark x1="22711" y1="41013" x2="23063" y2="40850"/>
                        <a14:foregroundMark x1="50352" y1="40523" x2="43838" y2="33987"/>
                        <a14:foregroundMark x1="43838" y1="33987" x2="56514" y2="31373"/>
                        <a14:foregroundMark x1="56514" y1="31373" x2="46655" y2="32353"/>
                        <a14:foregroundMark x1="46655" y1="32353" x2="35563" y2="36928"/>
                        <a14:foregroundMark x1="35563" y1="36928" x2="33627" y2="30556"/>
                        <a14:foregroundMark x1="36268" y1="35784" x2="37500" y2="25000"/>
                        <a14:foregroundMark x1="37500" y1="25000" x2="46127" y2="21732"/>
                        <a14:foregroundMark x1="45246" y1="24837" x2="45246" y2="24837"/>
                        <a14:foregroundMark x1="45246" y1="24837" x2="44190" y2="24510"/>
                        <a14:foregroundMark x1="15141" y1="52778" x2="17606" y2="33987"/>
                        <a14:foregroundMark x1="17606" y1="33987" x2="19366" y2="49510"/>
                        <a14:foregroundMark x1="19366" y1="49510" x2="17782" y2="46895"/>
                        <a14:foregroundMark x1="52641" y1="90523" x2="60035" y2="95752"/>
                        <a14:foregroundMark x1="60035" y1="95752" x2="65845" y2="95098"/>
                        <a14:foregroundMark x1="26937" y1="10131" x2="71479" y2="7353"/>
                        <a14:foregroundMark x1="42077" y1="3922" x2="53873" y2="3922"/>
                        <a14:foregroundMark x1="53873" y1="3922" x2="59859" y2="3431"/>
                        <a14:foregroundMark x1="90669" y1="23039" x2="90669" y2="54085"/>
                        <a14:foregroundMark x1="91549" y1="52778" x2="91549" y2="39542"/>
                        <a14:foregroundMark x1="96127" y1="47549" x2="96127" y2="3872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55" y="1587091"/>
            <a:ext cx="3644940" cy="3927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6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Videokamera med massiv udfyldning">
            <a:hlinkClick r:id="rId2"/>
            <a:extLst>
              <a:ext uri="{FF2B5EF4-FFF2-40B4-BE49-F238E27FC236}">
                <a16:creationId xmlns:a16="http://schemas.microsoft.com/office/drawing/2014/main" id="{C3777154-2C14-4B11-9DFC-C9BFD993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507" y="1468217"/>
            <a:ext cx="3742441" cy="374244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07E1A72-1FFE-421D-9F0E-8516D35F275D}"/>
              </a:ext>
            </a:extLst>
          </p:cNvPr>
          <p:cNvSpPr/>
          <p:nvPr/>
        </p:nvSpPr>
        <p:spPr>
          <a:xfrm>
            <a:off x="7286920" y="0"/>
            <a:ext cx="4905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  <a:latin typeface="Daytona Condensed" panose="020B0506030503040204" pitchFamily="34" charset="0"/>
              </a:rPr>
              <a:t>Unge i erhvervspraktik </a:t>
            </a:r>
          </a:p>
        </p:txBody>
      </p:sp>
    </p:spTree>
    <p:extLst>
      <p:ext uri="{BB962C8B-B14F-4D97-AF65-F5344CB8AC3E}">
        <p14:creationId xmlns:p14="http://schemas.microsoft.com/office/powerpoint/2010/main" val="40044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37C8A11-7594-4971-96DC-3A780A039F92}"/>
              </a:ext>
            </a:extLst>
          </p:cNvPr>
          <p:cNvSpPr/>
          <p:nvPr/>
        </p:nvSpPr>
        <p:spPr>
          <a:xfrm>
            <a:off x="7286920" y="0"/>
            <a:ext cx="4905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>
              <a:solidFill>
                <a:schemeClr val="tx1"/>
              </a:solidFill>
              <a:latin typeface="Daytona Condensed" panose="020B0506030503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837282-BD35-4089-BAE6-644AE0A6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736" y="2747322"/>
            <a:ext cx="4549612" cy="1183656"/>
          </a:xfrm>
        </p:spPr>
        <p:txBody>
          <a:bodyPr>
            <a:normAutofit/>
          </a:bodyPr>
          <a:lstStyle/>
          <a:p>
            <a:br>
              <a:rPr lang="da-DK" dirty="0"/>
            </a:b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70A85B-ADDC-4E2B-AF22-AEC8AB643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4" b="81667" l="2000" r="95200">
                        <a14:foregroundMark x1="89300" y1="30833" x2="91000" y2="30648"/>
                        <a14:foregroundMark x1="88600" y1="30926" x2="88600" y2="29537"/>
                        <a14:foregroundMark x1="95200" y1="56944" x2="95200" y2="55185"/>
                        <a14:foregroundMark x1="79100" y1="51759" x2="79100" y2="46574"/>
                        <a14:foregroundMark x1="70300" y1="73981" x2="70300" y2="69815"/>
                        <a14:foregroundMark x1="45000" y1="81759" x2="45000" y2="78704"/>
                        <a14:foregroundMark x1="48100" y1="80000" x2="48100" y2="75556"/>
                        <a14:foregroundMark x1="21700" y1="78704" x2="21700" y2="76111"/>
                        <a14:foregroundMark x1="22600" y1="64907" x2="22600" y2="59537"/>
                        <a14:foregroundMark x1="5100" y1="69074" x2="5100" y2="66389"/>
                        <a14:foregroundMark x1="2000" y1="68241" x2="2000" y2="68241"/>
                        <a14:foregroundMark x1="16700" y1="49074" x2="19700" y2="47130"/>
                        <a14:foregroundMark x1="16400" y1="30370" x2="16400" y2="27685"/>
                        <a14:foregroundMark x1="34200" y1="27685" x2="34200" y2="24907"/>
                        <a14:foregroundMark x1="46400" y1="18796" x2="46400" y2="13148"/>
                        <a14:foregroundMark x1="46600" y1="47500" x2="46600" y2="38241"/>
                        <a14:foregroundMark x1="46600" y1="38241" x2="46600" y2="38241"/>
                        <a14:foregroundMark x1="68700" y1="28241" x2="68700" y2="22500"/>
                        <a14:foregroundMark x1="41200" y1="59907" x2="41200" y2="57315"/>
                        <a14:foregroundMark x1="56200" y1="62037" x2="56200" y2="577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55"/>
          <a:stretch/>
        </p:blipFill>
        <p:spPr>
          <a:xfrm>
            <a:off x="193318" y="294968"/>
            <a:ext cx="6800874" cy="651830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F4904AE-D783-4F9A-A04C-B296A28B0436}"/>
              </a:ext>
            </a:extLst>
          </p:cNvPr>
          <p:cNvSpPr txBox="1"/>
          <p:nvPr/>
        </p:nvSpPr>
        <p:spPr>
          <a:xfrm>
            <a:off x="7888430" y="695834"/>
            <a:ext cx="3835885" cy="83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3600" dirty="0">
                <a:latin typeface="Daytona Condensed" panose="020B0506030503040204" pitchFamily="34" charset="0"/>
              </a:rPr>
              <a:t>BRUG DIT NETVÆRK</a:t>
            </a:r>
            <a:endParaRPr lang="da-DK" sz="24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62A37CD-CF8C-45E6-80FE-E11E0431E06A}"/>
              </a:ext>
            </a:extLst>
          </p:cNvPr>
          <p:cNvSpPr txBox="1"/>
          <p:nvPr/>
        </p:nvSpPr>
        <p:spPr>
          <a:xfrm>
            <a:off x="8488849" y="1657727"/>
            <a:ext cx="2867409" cy="390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Familie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Venner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Lærer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Fritidsaktiviteter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Andre voksne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latin typeface="Daytona Condensed" panose="020B0506030503040204" pitchFamily="34" charset="0"/>
              </a:rPr>
              <a:t>…</a:t>
            </a:r>
            <a:endParaRPr lang="da-DK" sz="280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5FA40143-2234-47AE-9660-221E62EFD2DA}"/>
              </a:ext>
            </a:extLst>
          </p:cNvPr>
          <p:cNvCxnSpPr/>
          <p:nvPr/>
        </p:nvCxnSpPr>
        <p:spPr>
          <a:xfrm>
            <a:off x="7691282" y="1528947"/>
            <a:ext cx="4033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FF8BBB5-4028-4AEE-8C8C-CDF30AA5FD8F}"/>
              </a:ext>
            </a:extLst>
          </p:cNvPr>
          <p:cNvSpPr/>
          <p:nvPr/>
        </p:nvSpPr>
        <p:spPr>
          <a:xfrm>
            <a:off x="5586918" y="0"/>
            <a:ext cx="66050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11019A-B732-4A59-B8FA-25ADBCD0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59" y="1388806"/>
            <a:ext cx="3342969" cy="4080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6000" dirty="0">
                <a:latin typeface="Daytona Condensed" panose="020B0506030503040204" pitchFamily="34" charset="0"/>
              </a:rPr>
              <a:t>Hvordan tager jeg kontakt?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2EA5CDD-2AEE-4700-9E1B-19EFF1E4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67" y="304546"/>
            <a:ext cx="2826489" cy="299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AA8560A-2AF9-4E23-ADE1-E475236EB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587"/>
          <a:stretch/>
        </p:blipFill>
        <p:spPr>
          <a:xfrm>
            <a:off x="6022366" y="3746168"/>
            <a:ext cx="2826489" cy="266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D5CDE8B-C130-48D5-A1D3-1DA627F2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304" y="1207485"/>
            <a:ext cx="2489879" cy="41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7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A0D2E4-BEC3-4817-B9AB-25A6BB279CBF}"/>
              </a:ext>
            </a:extLst>
          </p:cNvPr>
          <p:cNvSpPr/>
          <p:nvPr/>
        </p:nvSpPr>
        <p:spPr>
          <a:xfrm>
            <a:off x="6410632" y="0"/>
            <a:ext cx="5781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CD8255B-5D39-4CC8-9ABE-10C033D8EBCF}"/>
              </a:ext>
            </a:extLst>
          </p:cNvPr>
          <p:cNvSpPr txBox="1"/>
          <p:nvPr/>
        </p:nvSpPr>
        <p:spPr>
          <a:xfrm>
            <a:off x="6532269" y="2753653"/>
            <a:ext cx="56597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500" spc="20" dirty="0">
                <a:solidFill>
                  <a:schemeClr val="tx1">
                    <a:lumMod val="90000"/>
                    <a:lumOff val="10000"/>
                  </a:schemeClr>
                </a:solidFill>
                <a:latin typeface="Daytona Condensed" panose="020B0506030503040204" pitchFamily="34" charset="0"/>
              </a:rPr>
              <a:t>PRAKTIKMULIGHEDER...</a:t>
            </a:r>
          </a:p>
        </p:txBody>
      </p:sp>
      <p:sp>
        <p:nvSpPr>
          <p:cNvPr id="3" name="Rutediagram: Forbindelse 2">
            <a:extLst>
              <a:ext uri="{FF2B5EF4-FFF2-40B4-BE49-F238E27FC236}">
                <a16:creationId xmlns:a16="http://schemas.microsoft.com/office/drawing/2014/main" id="{D76D5225-FEF7-40C0-B77F-0EDE484AC984}"/>
              </a:ext>
            </a:extLst>
          </p:cNvPr>
          <p:cNvSpPr/>
          <p:nvPr/>
        </p:nvSpPr>
        <p:spPr>
          <a:xfrm>
            <a:off x="525881" y="307416"/>
            <a:ext cx="1981346" cy="1908981"/>
          </a:xfrm>
          <a:prstGeom prst="flowChartConnector">
            <a:avLst/>
          </a:prstGeom>
          <a:solidFill>
            <a:srgbClr val="161747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IT og teknik</a:t>
            </a:r>
          </a:p>
        </p:txBody>
      </p:sp>
      <p:sp>
        <p:nvSpPr>
          <p:cNvPr id="24" name="Rutediagram: Forbindelse 23">
            <a:extLst>
              <a:ext uri="{FF2B5EF4-FFF2-40B4-BE49-F238E27FC236}">
                <a16:creationId xmlns:a16="http://schemas.microsoft.com/office/drawing/2014/main" id="{CD8B3580-C0E3-4698-B2CA-9FC60A5A9496}"/>
              </a:ext>
            </a:extLst>
          </p:cNvPr>
          <p:cNvSpPr/>
          <p:nvPr/>
        </p:nvSpPr>
        <p:spPr>
          <a:xfrm>
            <a:off x="513369" y="2490102"/>
            <a:ext cx="1981346" cy="1908981"/>
          </a:xfrm>
          <a:prstGeom prst="flowChartConnector">
            <a:avLst/>
          </a:prstGeom>
          <a:solidFill>
            <a:srgbClr val="9F674F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Håndværk</a:t>
            </a:r>
          </a:p>
        </p:txBody>
      </p:sp>
      <p:sp>
        <p:nvSpPr>
          <p:cNvPr id="25" name="Rutediagram: Forbindelse 24">
            <a:extLst>
              <a:ext uri="{FF2B5EF4-FFF2-40B4-BE49-F238E27FC236}">
                <a16:creationId xmlns:a16="http://schemas.microsoft.com/office/drawing/2014/main" id="{073DBF61-F758-4FA3-B6AF-33E9D0B1AB43}"/>
              </a:ext>
            </a:extLst>
          </p:cNvPr>
          <p:cNvSpPr/>
          <p:nvPr/>
        </p:nvSpPr>
        <p:spPr>
          <a:xfrm>
            <a:off x="3496266" y="214997"/>
            <a:ext cx="1981346" cy="1908980"/>
          </a:xfrm>
          <a:prstGeom prst="flowChartConnector">
            <a:avLst/>
          </a:prstGeom>
          <a:solidFill>
            <a:srgbClr val="51B38D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Dyr og natur</a:t>
            </a:r>
          </a:p>
        </p:txBody>
      </p:sp>
      <p:sp>
        <p:nvSpPr>
          <p:cNvPr id="26" name="Rutediagram: Forbindelse 25">
            <a:extLst>
              <a:ext uri="{FF2B5EF4-FFF2-40B4-BE49-F238E27FC236}">
                <a16:creationId xmlns:a16="http://schemas.microsoft.com/office/drawing/2014/main" id="{5B24238A-2509-416C-AE89-A31FD79EC46D}"/>
              </a:ext>
            </a:extLst>
          </p:cNvPr>
          <p:cNvSpPr/>
          <p:nvPr/>
        </p:nvSpPr>
        <p:spPr>
          <a:xfrm>
            <a:off x="3462000" y="4672788"/>
            <a:ext cx="1981347" cy="1908981"/>
          </a:xfrm>
          <a:prstGeom prst="flowChartConnector">
            <a:avLst/>
          </a:prstGeom>
          <a:solidFill>
            <a:srgbClr val="F36339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Mennesker og sundhed</a:t>
            </a:r>
          </a:p>
        </p:txBody>
      </p:sp>
      <p:sp>
        <p:nvSpPr>
          <p:cNvPr id="27" name="Rutediagram: Forbindelse 26">
            <a:extLst>
              <a:ext uri="{FF2B5EF4-FFF2-40B4-BE49-F238E27FC236}">
                <a16:creationId xmlns:a16="http://schemas.microsoft.com/office/drawing/2014/main" id="{C29138EC-6206-437B-8146-53BAA7A15A6F}"/>
              </a:ext>
            </a:extLst>
          </p:cNvPr>
          <p:cNvSpPr/>
          <p:nvPr/>
        </p:nvSpPr>
        <p:spPr>
          <a:xfrm>
            <a:off x="513369" y="4672788"/>
            <a:ext cx="1981346" cy="1908981"/>
          </a:xfrm>
          <a:prstGeom prst="flowChartConnector">
            <a:avLst/>
          </a:prstGeom>
          <a:solidFill>
            <a:srgbClr val="FFB944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Fødevarer og restaurant</a:t>
            </a:r>
          </a:p>
        </p:txBody>
      </p:sp>
      <p:sp>
        <p:nvSpPr>
          <p:cNvPr id="28" name="Rutediagram: Forbindelse 27">
            <a:extLst>
              <a:ext uri="{FF2B5EF4-FFF2-40B4-BE49-F238E27FC236}">
                <a16:creationId xmlns:a16="http://schemas.microsoft.com/office/drawing/2014/main" id="{60BA462F-FD74-4AE3-BA00-76F6FEC9E04D}"/>
              </a:ext>
            </a:extLst>
          </p:cNvPr>
          <p:cNvSpPr/>
          <p:nvPr/>
        </p:nvSpPr>
        <p:spPr>
          <a:xfrm>
            <a:off x="3462000" y="2490102"/>
            <a:ext cx="1981347" cy="1908981"/>
          </a:xfrm>
          <a:prstGeom prst="flowChartConnector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 og handel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65C7ECC-5095-5DD9-635A-B5FFB885876D}"/>
              </a:ext>
            </a:extLst>
          </p:cNvPr>
          <p:cNvSpPr txBox="1"/>
          <p:nvPr/>
        </p:nvSpPr>
        <p:spPr>
          <a:xfrm>
            <a:off x="6532269" y="3444592"/>
            <a:ext cx="565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spc="20" dirty="0">
                <a:solidFill>
                  <a:srgbClr val="51B38D"/>
                </a:solidFill>
                <a:latin typeface="Daytona Condensed" panose="020B0506030503040204" pitchFamily="34" charset="0"/>
              </a:rPr>
              <a:t>JOBKORT</a:t>
            </a:r>
          </a:p>
        </p:txBody>
      </p:sp>
    </p:spTree>
    <p:extLst>
      <p:ext uri="{BB962C8B-B14F-4D97-AF65-F5344CB8AC3E}">
        <p14:creationId xmlns:p14="http://schemas.microsoft.com/office/powerpoint/2010/main" val="35116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5DC5C-4871-4F15-9FAA-6078F742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11" y="297712"/>
            <a:ext cx="4586540" cy="1499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4400" dirty="0">
                <a:latin typeface="Daytona Condensed" panose="020B0506030503040204" pitchFamily="34" charset="0"/>
              </a:rPr>
              <a:t>Praktikskema</a:t>
            </a:r>
            <a:br>
              <a:rPr lang="da-DK" sz="4500" dirty="0"/>
            </a:br>
            <a:endParaRPr lang="da-DK" sz="28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BA8E13C-6DB6-4B2B-9141-1293AF4C7F6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32D3A96-11DC-48D8-BCA4-A6E49A124913}"/>
              </a:ext>
            </a:extLst>
          </p:cNvPr>
          <p:cNvSpPr txBox="1"/>
          <p:nvPr/>
        </p:nvSpPr>
        <p:spPr>
          <a:xfrm>
            <a:off x="6828761" y="546173"/>
            <a:ext cx="441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latin typeface="Daytona Condensed" panose="020B0506030503040204" pitchFamily="34" charset="0"/>
              </a:rPr>
              <a:t>Indtast oplysninger fra praktikskemaet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FF376C7-DEB3-4C73-AC04-42BC6195F10B}"/>
              </a:ext>
            </a:extLst>
          </p:cNvPr>
          <p:cNvSpPr txBox="1"/>
          <p:nvPr/>
        </p:nvSpPr>
        <p:spPr>
          <a:xfrm>
            <a:off x="7074054" y="5603941"/>
            <a:ext cx="48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0070C0"/>
                </a:solidFill>
                <a:latin typeface="Daytona Condensed" panose="020B0506030503040204" pitchFamily="34" charset="0"/>
              </a:rPr>
              <a:t>www.ung.unoung.dk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F2D75EF-1358-44B1-83D0-B88C32B6A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16"/>
          <a:stretch/>
        </p:blipFill>
        <p:spPr>
          <a:xfrm>
            <a:off x="7493959" y="2197347"/>
            <a:ext cx="3272613" cy="323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1779EA2-A8F5-4AE6-9D11-762792DB3B32}"/>
              </a:ext>
            </a:extLst>
          </p:cNvPr>
          <p:cNvSpPr txBox="1"/>
          <p:nvPr/>
        </p:nvSpPr>
        <p:spPr>
          <a:xfrm>
            <a:off x="184298" y="6127161"/>
            <a:ext cx="6219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aytona Condensed" panose="020B0506030503040204" pitchFamily="34" charset="0"/>
                <a:hlinkClick r:id="rId3"/>
              </a:rPr>
              <a:t>Find det på www.uu-aalborg.dk =&gt;Til unge =&gt;Erhvervspraktik</a:t>
            </a:r>
            <a:endParaRPr lang="da-DK" dirty="0">
              <a:latin typeface="Daytona Condensed" panose="020B050603050304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DB8D97D-6C8C-E99B-5D6C-CC4E0FDAC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470" y="1274864"/>
            <a:ext cx="3198796" cy="46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02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6230C7E-3B16-42F0-8347-01876E2E9BFA}"/>
              </a:ext>
            </a:extLst>
          </p:cNvPr>
          <p:cNvSpPr/>
          <p:nvPr/>
        </p:nvSpPr>
        <p:spPr>
          <a:xfrm>
            <a:off x="7517219" y="-18608"/>
            <a:ext cx="486616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62E094-647A-463A-8503-3D6B5F4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470" y="1709649"/>
            <a:ext cx="3646969" cy="3098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dirty="0">
                <a:latin typeface="Daytona Condensed" panose="020B0506030503040204" pitchFamily="34" charset="0"/>
              </a:rPr>
              <a:t>Om det Praktiske -  det skal du vide…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96D372-3663-4A93-8C48-F66EB2207CEB}"/>
              </a:ext>
            </a:extLst>
          </p:cNvPr>
          <p:cNvSpPr txBox="1"/>
          <p:nvPr/>
        </p:nvSpPr>
        <p:spPr>
          <a:xfrm>
            <a:off x="894736" y="871235"/>
            <a:ext cx="64752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Arbejdstid – kan jeg passe mit fritidsjob og fritidsaktiviteter?</a:t>
            </a:r>
          </a:p>
          <a:p>
            <a:pPr marL="28575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Transport – sms-billet ved mere end </a:t>
            </a:r>
            <a:r>
              <a:rPr lang="da-DK" sz="2400">
                <a:latin typeface="Daytona Condensed" panose="020B0506030503040204" pitchFamily="34" charset="0"/>
              </a:rPr>
              <a:t>7 km</a:t>
            </a:r>
            <a:endParaRPr lang="da-DK" sz="2400" dirty="0">
              <a:latin typeface="Daytona Condensed" panose="020B0506030503040204" pitchFamily="34" charset="0"/>
            </a:endParaRPr>
          </a:p>
          <a:p>
            <a:pPr marL="28575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Påklædning (sikkerhedssko)</a:t>
            </a:r>
          </a:p>
          <a:p>
            <a:pPr marL="28575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Straffeattest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Tavshedspligt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Daytona Condensed" panose="020B0506030503040204" pitchFamily="34" charset="0"/>
              </a:rPr>
              <a:t>Forsikring</a:t>
            </a:r>
          </a:p>
          <a:p>
            <a:endParaRPr lang="da-DK" dirty="0">
              <a:latin typeface="Daytona Condensed" panose="020B0506030503040204" pitchFamily="34" charset="0"/>
            </a:endParaRPr>
          </a:p>
          <a:p>
            <a:pPr>
              <a:buClrTx/>
            </a:pPr>
            <a:endParaRPr lang="da-DK" sz="1800" dirty="0">
              <a:latin typeface="Daytona Condensed" panose="020B0506030503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0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t Stop Vector Icon Design 15986472 Vector Art at Vecteezy">
            <a:extLst>
              <a:ext uri="{FF2B5EF4-FFF2-40B4-BE49-F238E27FC236}">
                <a16:creationId xmlns:a16="http://schemas.microsoft.com/office/drawing/2014/main" id="{9CC6D9BF-840C-428D-8322-6BBB508A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9" l="801" r="98345">
                        <a14:foregroundMark x1="5713" y1="4479" x2="5553" y2="93802"/>
                        <a14:foregroundMark x1="30379" y1="4635" x2="77149" y2="4635"/>
                        <a14:foregroundMark x1="77149" y1="4635" x2="90603" y2="4167"/>
                        <a14:foregroundMark x1="94234" y1="4635" x2="90603" y2="55469"/>
                        <a14:foregroundMark x1="90603" y1="55469" x2="68927" y2="77344"/>
                        <a14:foregroundMark x1="68927" y1="77344" x2="51415" y2="75052"/>
                        <a14:foregroundMark x1="51415" y1="75052" x2="50240" y2="73490"/>
                        <a14:foregroundMark x1="46076" y1="73490" x2="65937" y2="20156"/>
                        <a14:foregroundMark x1="65937" y1="20156" x2="65937" y2="20156"/>
                        <a14:foregroundMark x1="39402" y1="10521" x2="42392" y2="32917"/>
                        <a14:foregroundMark x1="42392" y1="32917" x2="80406" y2="48073"/>
                        <a14:foregroundMark x1="95355" y1="73802" x2="61185" y2="31146"/>
                        <a14:foregroundMark x1="61185" y1="31146" x2="27977" y2="5260"/>
                        <a14:foregroundMark x1="33529" y1="1875" x2="47784" y2="1875"/>
                        <a14:foregroundMark x1="47784" y1="1875" x2="57021" y2="1406"/>
                        <a14:foregroundMark x1="57021" y1="1406" x2="63267" y2="1719"/>
                        <a14:foregroundMark x1="93593" y1="1719" x2="86385" y2="7240"/>
                        <a14:foregroundMark x1="86385" y1="7240" x2="84730" y2="7448"/>
                        <a14:foregroundMark x1="84730" y1="7448" x2="79231" y2="14427"/>
                        <a14:foregroundMark x1="79231" y1="14427" x2="74533" y2="34740"/>
                        <a14:foregroundMark x1="67859" y1="50990" x2="72397" y2="18906"/>
                        <a14:foregroundMark x1="72397" y1="18906" x2="79445" y2="2708"/>
                        <a14:foregroundMark x1="79445" y1="2708" x2="79872" y2="11146"/>
                        <a14:foregroundMark x1="79872" y1="11146" x2="79605" y2="11458"/>
                        <a14:foregroundMark x1="64549" y1="22656" x2="60438" y2="11979"/>
                        <a14:foregroundMark x1="60438" y1="11979" x2="58623" y2="28229"/>
                        <a14:foregroundMark x1="52589" y1="50052" x2="52589" y2="40208"/>
                        <a14:foregroundMark x1="52589" y1="40208" x2="38334" y2="47656"/>
                        <a14:foregroundMark x1="38334" y1="47656" x2="45382" y2="14271"/>
                        <a14:foregroundMark x1="45382" y1="14271" x2="48959" y2="16458"/>
                        <a14:foregroundMark x1="67218" y1="9948" x2="74479" y2="14219"/>
                        <a14:foregroundMark x1="74479" y1="14219" x2="83075" y2="59115"/>
                        <a14:foregroundMark x1="83075" y1="59115" x2="68393" y2="67917"/>
                        <a14:foregroundMark x1="68393" y1="67917" x2="46930" y2="67240"/>
                        <a14:foregroundMark x1="46930" y1="67240" x2="37373" y2="58333"/>
                        <a14:foregroundMark x1="37373" y1="58333" x2="80940" y2="46302"/>
                        <a14:foregroundMark x1="80940" y1="46302" x2="86599" y2="34583"/>
                        <a14:foregroundMark x1="86599" y1="34583" x2="55206" y2="33073"/>
                        <a14:foregroundMark x1="55206" y1="33073" x2="41377" y2="14115"/>
                        <a14:foregroundMark x1="41377" y1="14115" x2="47784" y2="17135"/>
                        <a14:foregroundMark x1="47784" y1="17135" x2="28297" y2="47396"/>
                        <a14:foregroundMark x1="28297" y1="47396" x2="38708" y2="53750"/>
                        <a14:foregroundMark x1="38708" y1="53750" x2="44047" y2="49948"/>
                        <a14:foregroundMark x1="34810" y1="60313" x2="46556" y2="67969"/>
                        <a14:foregroundMark x1="46556" y1="67969" x2="51361" y2="66510"/>
                        <a14:foregroundMark x1="52910" y1="59531" x2="73038" y2="59531"/>
                        <a14:foregroundMark x1="73038" y1="59531" x2="84410" y2="59375"/>
                        <a14:foregroundMark x1="84410" y1="59375" x2="84410" y2="59219"/>
                        <a14:foregroundMark x1="34650" y1="62500" x2="42819" y2="68229"/>
                        <a14:foregroundMark x1="42819" y1="68229" x2="46877" y2="67448"/>
                        <a14:foregroundMark x1="38441" y1="10208" x2="50881" y2="13750"/>
                        <a14:foregroundMark x1="50881" y1="13750" x2="47517" y2="18906"/>
                        <a14:foregroundMark x1="64389" y1="625" x2="76829" y2="208"/>
                        <a14:foregroundMark x1="76829" y1="208" x2="83609" y2="313"/>
                        <a14:foregroundMark x1="98238" y1="6198" x2="98398" y2="70313"/>
                        <a14:foregroundMark x1="98398" y1="70313" x2="98398" y2="68854"/>
                        <a14:foregroundMark x1="641" y1="6979" x2="2029" y2="62500"/>
                        <a14:foregroundMark x1="2029" y1="62500" x2="2563" y2="64167"/>
                        <a14:foregroundMark x1="7314" y1="99531" x2="3791" y2="96458"/>
                        <a14:foregroundMark x1="3791" y1="96458" x2="3791" y2="96458"/>
                        <a14:foregroundMark x1="3791" y1="96458" x2="2723" y2="71927"/>
                        <a14:foregroundMark x1="2723" y1="71927" x2="801" y2="64948"/>
                        <a14:backgroundMark x1="641" y1="625" x2="641" y2="625"/>
                        <a14:backgroundMark x1="801" y1="99688" x2="801" y2="9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" y="1754372"/>
            <a:ext cx="4978399" cy="51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246B489-C3EF-4D4C-860F-69B59AB70EBB}"/>
              </a:ext>
            </a:extLst>
          </p:cNvPr>
          <p:cNvSpPr/>
          <p:nvPr/>
        </p:nvSpPr>
        <p:spPr>
          <a:xfrm>
            <a:off x="7495953" y="0"/>
            <a:ext cx="46960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CDAE0DD-E456-4AC8-A5EE-815FFE720F2E}"/>
              </a:ext>
            </a:extLst>
          </p:cNvPr>
          <p:cNvSpPr txBox="1"/>
          <p:nvPr/>
        </p:nvSpPr>
        <p:spPr>
          <a:xfrm>
            <a:off x="8053431" y="1041990"/>
            <a:ext cx="38169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5400" dirty="0">
                <a:latin typeface="Daytona Condensed" panose="020B0506030503040204" pitchFamily="34" charset="0"/>
              </a:rPr>
              <a:t>Jeg kommer den </a:t>
            </a:r>
            <a:br>
              <a:rPr lang="da-DK" sz="5400" dirty="0">
                <a:latin typeface="Daytona Condensed" panose="020B0506030503040204" pitchFamily="34" charset="0"/>
              </a:rPr>
            </a:br>
            <a:r>
              <a:rPr lang="da-DK" sz="5400" dirty="0" err="1">
                <a:solidFill>
                  <a:srgbClr val="FF0000"/>
                </a:solidFill>
                <a:latin typeface="Daytona Condensed" panose="020B0506030503040204" pitchFamily="34" charset="0"/>
              </a:rPr>
              <a:t>xxxdag</a:t>
            </a:r>
            <a:r>
              <a:rPr lang="da-DK" sz="5400" dirty="0">
                <a:solidFill>
                  <a:srgbClr val="FF0000"/>
                </a:solidFill>
                <a:latin typeface="Daytona Condensed" panose="020B0506030503040204" pitchFamily="34" charset="0"/>
              </a:rPr>
              <a:t> </a:t>
            </a:r>
          </a:p>
          <a:p>
            <a:r>
              <a:rPr lang="da-DK" sz="5400" dirty="0">
                <a:solidFill>
                  <a:srgbClr val="FF0000"/>
                </a:solidFill>
                <a:latin typeface="Daytona Condensed" panose="020B0506030503040204" pitchFamily="34" charset="0"/>
              </a:rPr>
              <a:t>d. xx. </a:t>
            </a:r>
            <a:r>
              <a:rPr lang="da-DK" sz="5400" dirty="0" err="1">
                <a:solidFill>
                  <a:srgbClr val="FF0000"/>
                </a:solidFill>
                <a:latin typeface="Daytona Condensed" panose="020B0506030503040204" pitchFamily="34" charset="0"/>
              </a:rPr>
              <a:t>xxxx</a:t>
            </a:r>
            <a:r>
              <a:rPr lang="da-DK" sz="5400" dirty="0">
                <a:solidFill>
                  <a:srgbClr val="FF0000"/>
                </a:solidFill>
                <a:latin typeface="Daytona Condensed" panose="020B0506030503040204" pitchFamily="34" charset="0"/>
              </a:rPr>
              <a:t> </a:t>
            </a:r>
          </a:p>
          <a:p>
            <a:r>
              <a:rPr lang="da-DK" sz="5400" dirty="0">
                <a:solidFill>
                  <a:srgbClr val="FF0000"/>
                </a:solidFill>
                <a:latin typeface="Daytona Condensed" panose="020B0506030503040204" pitchFamily="34" charset="0"/>
              </a:rPr>
              <a:t>Kl. </a:t>
            </a:r>
            <a:r>
              <a:rPr lang="da-DK" sz="5400" dirty="0" err="1">
                <a:solidFill>
                  <a:srgbClr val="FF0000"/>
                </a:solidFill>
                <a:latin typeface="Daytona Condensed" panose="020B0506030503040204" pitchFamily="34" charset="0"/>
              </a:rPr>
              <a:t>x.xx-xx.xx</a:t>
            </a:r>
            <a:endParaRPr lang="da-DK" sz="5400" dirty="0">
              <a:solidFill>
                <a:srgbClr val="FF0000"/>
              </a:solidFill>
              <a:latin typeface="Daytona Condensed" panose="020B0506030503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97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149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Daytona Condensed</vt:lpstr>
      <vt:lpstr>Tw Cen MT</vt:lpstr>
      <vt:lpstr>Tw Cen MT Condensed</vt:lpstr>
      <vt:lpstr>Wingdings 3</vt:lpstr>
      <vt:lpstr>Integral</vt:lpstr>
      <vt:lpstr>PowerPoint-præsentation</vt:lpstr>
      <vt:lpstr>PowerPoint-præsentation</vt:lpstr>
      <vt:lpstr>PowerPoint-præsentation</vt:lpstr>
      <vt:lpstr> </vt:lpstr>
      <vt:lpstr>Hvordan tager jeg kontakt?</vt:lpstr>
      <vt:lpstr>PowerPoint-præsentation</vt:lpstr>
      <vt:lpstr>Praktikskema </vt:lpstr>
      <vt:lpstr>Om det Praktiske -  det skal du vide…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Naja Kieler Paljor</dc:creator>
  <cp:lastModifiedBy>Naja Kieler Paljor</cp:lastModifiedBy>
  <cp:revision>11</cp:revision>
  <dcterms:created xsi:type="dcterms:W3CDTF">2022-07-08T08:51:53Z</dcterms:created>
  <dcterms:modified xsi:type="dcterms:W3CDTF">2023-07-10T11:59:55Z</dcterms:modified>
</cp:coreProperties>
</file>