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93" r:id="rId2"/>
    <p:sldId id="314" r:id="rId3"/>
    <p:sldId id="303" r:id="rId4"/>
    <p:sldId id="261" r:id="rId5"/>
    <p:sldId id="308" r:id="rId6"/>
    <p:sldId id="307" r:id="rId7"/>
    <p:sldId id="319" r:id="rId8"/>
    <p:sldId id="294" r:id="rId9"/>
    <p:sldId id="351" r:id="rId10"/>
    <p:sldId id="299" r:id="rId11"/>
    <p:sldId id="320" r:id="rId12"/>
    <p:sldId id="321" r:id="rId13"/>
    <p:sldId id="312" r:id="rId14"/>
    <p:sldId id="305" r:id="rId15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8DCC"/>
    <a:srgbClr val="669CB2"/>
    <a:srgbClr val="5089A0"/>
    <a:srgbClr val="5596AA"/>
    <a:srgbClr val="00C08E"/>
    <a:srgbClr val="199719"/>
    <a:srgbClr val="C68C94"/>
    <a:srgbClr val="B76F79"/>
    <a:srgbClr val="5DACDD"/>
    <a:srgbClr val="41B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82" autoAdjust="0"/>
    <p:restoredTop sz="56658" autoAdjust="0"/>
  </p:normalViewPr>
  <p:slideViewPr>
    <p:cSldViewPr snapToGrid="0">
      <p:cViewPr varScale="1">
        <p:scale>
          <a:sx n="64" d="100"/>
          <a:sy n="64" d="100"/>
        </p:scale>
        <p:origin x="2010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ja Kieler Paljor" userId="c444eda8-ebae-44e7-b1e4-bf70749cda03" providerId="ADAL" clId="{0F0668D5-CA5E-40FF-A900-C22DD3C5000E}"/>
    <pc:docChg chg="undo custSel modSld">
      <pc:chgData name="Naja Kieler Paljor" userId="c444eda8-ebae-44e7-b1e4-bf70749cda03" providerId="ADAL" clId="{0F0668D5-CA5E-40FF-A900-C22DD3C5000E}" dt="2023-07-13T11:54:45.317" v="2660" actId="20577"/>
      <pc:docMkLst>
        <pc:docMk/>
      </pc:docMkLst>
      <pc:sldChg chg="modNotesTx">
        <pc:chgData name="Naja Kieler Paljor" userId="c444eda8-ebae-44e7-b1e4-bf70749cda03" providerId="ADAL" clId="{0F0668D5-CA5E-40FF-A900-C22DD3C5000E}" dt="2023-07-13T09:45:01.443" v="677" actId="20577"/>
        <pc:sldMkLst>
          <pc:docMk/>
          <pc:sldMk cId="1991679790" sldId="261"/>
        </pc:sldMkLst>
      </pc:sldChg>
      <pc:sldChg chg="modNotesTx">
        <pc:chgData name="Naja Kieler Paljor" userId="c444eda8-ebae-44e7-b1e4-bf70749cda03" providerId="ADAL" clId="{0F0668D5-CA5E-40FF-A900-C22DD3C5000E}" dt="2023-07-13T08:39:27.217" v="13" actId="20577"/>
        <pc:sldMkLst>
          <pc:docMk/>
          <pc:sldMk cId="1034898220" sldId="293"/>
        </pc:sldMkLst>
      </pc:sldChg>
      <pc:sldChg chg="modNotesTx">
        <pc:chgData name="Naja Kieler Paljor" userId="c444eda8-ebae-44e7-b1e4-bf70749cda03" providerId="ADAL" clId="{0F0668D5-CA5E-40FF-A900-C22DD3C5000E}" dt="2023-07-13T11:54:45.317" v="2660" actId="20577"/>
        <pc:sldMkLst>
          <pc:docMk/>
          <pc:sldMk cId="3099726319" sldId="294"/>
        </pc:sldMkLst>
      </pc:sldChg>
      <pc:sldChg chg="modNotesTx">
        <pc:chgData name="Naja Kieler Paljor" userId="c444eda8-ebae-44e7-b1e4-bf70749cda03" providerId="ADAL" clId="{0F0668D5-CA5E-40FF-A900-C22DD3C5000E}" dt="2023-07-13T11:43:12.212" v="2169" actId="20577"/>
        <pc:sldMkLst>
          <pc:docMk/>
          <pc:sldMk cId="470632197" sldId="299"/>
        </pc:sldMkLst>
      </pc:sldChg>
      <pc:sldChg chg="modNotesTx">
        <pc:chgData name="Naja Kieler Paljor" userId="c444eda8-ebae-44e7-b1e4-bf70749cda03" providerId="ADAL" clId="{0F0668D5-CA5E-40FF-A900-C22DD3C5000E}" dt="2023-07-13T10:25:59.447" v="962" actId="113"/>
        <pc:sldMkLst>
          <pc:docMk/>
          <pc:sldMk cId="150259325" sldId="307"/>
        </pc:sldMkLst>
      </pc:sldChg>
      <pc:sldChg chg="modNotesTx">
        <pc:chgData name="Naja Kieler Paljor" userId="c444eda8-ebae-44e7-b1e4-bf70749cda03" providerId="ADAL" clId="{0F0668D5-CA5E-40FF-A900-C22DD3C5000E}" dt="2023-07-13T11:53:31.718" v="2654" actId="6549"/>
        <pc:sldMkLst>
          <pc:docMk/>
          <pc:sldMk cId="1616097783" sldId="312"/>
        </pc:sldMkLst>
      </pc:sldChg>
      <pc:sldChg chg="modNotesTx">
        <pc:chgData name="Naja Kieler Paljor" userId="c444eda8-ebae-44e7-b1e4-bf70749cda03" providerId="ADAL" clId="{0F0668D5-CA5E-40FF-A900-C22DD3C5000E}" dt="2023-07-13T08:53:37.154" v="308" actId="20577"/>
        <pc:sldMkLst>
          <pc:docMk/>
          <pc:sldMk cId="1948065723" sldId="314"/>
        </pc:sldMkLst>
      </pc:sldChg>
      <pc:sldChg chg="modSp mod modNotesTx">
        <pc:chgData name="Naja Kieler Paljor" userId="c444eda8-ebae-44e7-b1e4-bf70749cda03" providerId="ADAL" clId="{0F0668D5-CA5E-40FF-A900-C22DD3C5000E}" dt="2023-07-13T11:16:25.797" v="1360" actId="20577"/>
        <pc:sldMkLst>
          <pc:docMk/>
          <pc:sldMk cId="3452319632" sldId="319"/>
        </pc:sldMkLst>
        <pc:spChg chg="mod">
          <ac:chgData name="Naja Kieler Paljor" userId="c444eda8-ebae-44e7-b1e4-bf70749cda03" providerId="ADAL" clId="{0F0668D5-CA5E-40FF-A900-C22DD3C5000E}" dt="2023-07-13T11:09:38.200" v="1019" actId="207"/>
          <ac:spMkLst>
            <pc:docMk/>
            <pc:sldMk cId="3452319632" sldId="319"/>
            <ac:spMk id="4" creationId="{DD3CAC67-94BF-478F-A05E-2B261BFEE0DE}"/>
          </ac:spMkLst>
        </pc:spChg>
      </pc:sldChg>
      <pc:sldChg chg="modNotesTx">
        <pc:chgData name="Naja Kieler Paljor" userId="c444eda8-ebae-44e7-b1e4-bf70749cda03" providerId="ADAL" clId="{0F0668D5-CA5E-40FF-A900-C22DD3C5000E}" dt="2023-07-13T11:47:11.285" v="2283" actId="5793"/>
        <pc:sldMkLst>
          <pc:docMk/>
          <pc:sldMk cId="673329424" sldId="320"/>
        </pc:sldMkLst>
      </pc:sldChg>
      <pc:sldChg chg="modNotesTx">
        <pc:chgData name="Naja Kieler Paljor" userId="c444eda8-ebae-44e7-b1e4-bf70749cda03" providerId="ADAL" clId="{0F0668D5-CA5E-40FF-A900-C22DD3C5000E}" dt="2023-07-13T11:48:12.952" v="2299" actId="20577"/>
        <pc:sldMkLst>
          <pc:docMk/>
          <pc:sldMk cId="1751718974" sldId="321"/>
        </pc:sldMkLst>
      </pc:sldChg>
      <pc:sldChg chg="modSp mod modNotesTx">
        <pc:chgData name="Naja Kieler Paljor" userId="c444eda8-ebae-44e7-b1e4-bf70749cda03" providerId="ADAL" clId="{0F0668D5-CA5E-40FF-A900-C22DD3C5000E}" dt="2023-07-13T11:38:20.172" v="2165" actId="20577"/>
        <pc:sldMkLst>
          <pc:docMk/>
          <pc:sldMk cId="2890860750" sldId="351"/>
        </pc:sldMkLst>
        <pc:spChg chg="mod">
          <ac:chgData name="Naja Kieler Paljor" userId="c444eda8-ebae-44e7-b1e4-bf70749cda03" providerId="ADAL" clId="{0F0668D5-CA5E-40FF-A900-C22DD3C5000E}" dt="2023-07-13T11:36:30.807" v="2138" actId="20577"/>
          <ac:spMkLst>
            <pc:docMk/>
            <pc:sldMk cId="2890860750" sldId="351"/>
            <ac:spMk id="38" creationId="{7F169DEF-9B12-4883-9F3F-F4663F05F427}"/>
          </ac:spMkLst>
        </pc:spChg>
        <pc:spChg chg="mod">
          <ac:chgData name="Naja Kieler Paljor" userId="c444eda8-ebae-44e7-b1e4-bf70749cda03" providerId="ADAL" clId="{0F0668D5-CA5E-40FF-A900-C22DD3C5000E}" dt="2023-07-13T11:38:20.172" v="2165" actId="20577"/>
          <ac:spMkLst>
            <pc:docMk/>
            <pc:sldMk cId="2890860750" sldId="351"/>
            <ac:spMk id="39" creationId="{8B95B56A-A35D-430B-9CFE-9B8C150041DB}"/>
          </ac:spMkLst>
        </pc:spChg>
        <pc:spChg chg="mod">
          <ac:chgData name="Naja Kieler Paljor" userId="c444eda8-ebae-44e7-b1e4-bf70749cda03" providerId="ADAL" clId="{0F0668D5-CA5E-40FF-A900-C22DD3C5000E}" dt="2023-07-13T11:36:17.585" v="2136" actId="20577"/>
          <ac:spMkLst>
            <pc:docMk/>
            <pc:sldMk cId="2890860750" sldId="351"/>
            <ac:spMk id="40" creationId="{2AF5E26E-B5BD-4D74-A0D9-37ACCD64C29D}"/>
          </ac:spMkLst>
        </pc:spChg>
      </pc:sldChg>
    </pc:docChg>
  </pc:docChgLst>
  <pc:docChgLst>
    <pc:chgData name="Anne Sofie Fage Larsen" userId="0d3ca417-140f-4314-9f6c-d3cc37ad0fac" providerId="ADAL" clId="{D97CDF01-11F7-4B75-BB38-4893B094D76E}"/>
    <pc:docChg chg="modSld">
      <pc:chgData name="Anne Sofie Fage Larsen" userId="0d3ca417-140f-4314-9f6c-d3cc37ad0fac" providerId="ADAL" clId="{D97CDF01-11F7-4B75-BB38-4893B094D76E}" dt="2023-08-03T08:26:42.033" v="11" actId="20577"/>
      <pc:docMkLst>
        <pc:docMk/>
      </pc:docMkLst>
      <pc:sldChg chg="modNotesTx">
        <pc:chgData name="Anne Sofie Fage Larsen" userId="0d3ca417-140f-4314-9f6c-d3cc37ad0fac" providerId="ADAL" clId="{D97CDF01-11F7-4B75-BB38-4893B094D76E}" dt="2023-08-03T08:26:11.109" v="3" actId="20577"/>
        <pc:sldMkLst>
          <pc:docMk/>
          <pc:sldMk cId="1991679790" sldId="261"/>
        </pc:sldMkLst>
      </pc:sldChg>
      <pc:sldChg chg="modNotesTx">
        <pc:chgData name="Anne Sofie Fage Larsen" userId="0d3ca417-140f-4314-9f6c-d3cc37ad0fac" providerId="ADAL" clId="{D97CDF01-11F7-4B75-BB38-4893B094D76E}" dt="2023-08-03T08:25:58.753" v="0" actId="20577"/>
        <pc:sldMkLst>
          <pc:docMk/>
          <pc:sldMk cId="1034898220" sldId="293"/>
        </pc:sldMkLst>
      </pc:sldChg>
      <pc:sldChg chg="modNotesTx">
        <pc:chgData name="Anne Sofie Fage Larsen" userId="0d3ca417-140f-4314-9f6c-d3cc37ad0fac" providerId="ADAL" clId="{D97CDF01-11F7-4B75-BB38-4893B094D76E}" dt="2023-08-03T08:26:23.069" v="6" actId="20577"/>
        <pc:sldMkLst>
          <pc:docMk/>
          <pc:sldMk cId="3099726319" sldId="294"/>
        </pc:sldMkLst>
      </pc:sldChg>
      <pc:sldChg chg="modNotesTx">
        <pc:chgData name="Anne Sofie Fage Larsen" userId="0d3ca417-140f-4314-9f6c-d3cc37ad0fac" providerId="ADAL" clId="{D97CDF01-11F7-4B75-BB38-4893B094D76E}" dt="2023-08-03T08:26:29.783" v="8" actId="20577"/>
        <pc:sldMkLst>
          <pc:docMk/>
          <pc:sldMk cId="470632197" sldId="299"/>
        </pc:sldMkLst>
      </pc:sldChg>
      <pc:sldChg chg="modNotesTx">
        <pc:chgData name="Anne Sofie Fage Larsen" userId="0d3ca417-140f-4314-9f6c-d3cc37ad0fac" providerId="ADAL" clId="{D97CDF01-11F7-4B75-BB38-4893B094D76E}" dt="2023-08-03T08:26:06.945" v="2" actId="20577"/>
        <pc:sldMkLst>
          <pc:docMk/>
          <pc:sldMk cId="1915919928" sldId="303"/>
        </pc:sldMkLst>
      </pc:sldChg>
      <pc:sldChg chg="modNotesTx">
        <pc:chgData name="Anne Sofie Fage Larsen" userId="0d3ca417-140f-4314-9f6c-d3cc37ad0fac" providerId="ADAL" clId="{D97CDF01-11F7-4B75-BB38-4893B094D76E}" dt="2023-08-03T08:26:15.058" v="4" actId="20577"/>
        <pc:sldMkLst>
          <pc:docMk/>
          <pc:sldMk cId="3200684510" sldId="308"/>
        </pc:sldMkLst>
      </pc:sldChg>
      <pc:sldChg chg="modNotesTx">
        <pc:chgData name="Anne Sofie Fage Larsen" userId="0d3ca417-140f-4314-9f6c-d3cc37ad0fac" providerId="ADAL" clId="{D97CDF01-11F7-4B75-BB38-4893B094D76E}" dt="2023-08-03T08:26:42.033" v="11" actId="20577"/>
        <pc:sldMkLst>
          <pc:docMk/>
          <pc:sldMk cId="1616097783" sldId="312"/>
        </pc:sldMkLst>
      </pc:sldChg>
      <pc:sldChg chg="modNotesTx">
        <pc:chgData name="Anne Sofie Fage Larsen" userId="0d3ca417-140f-4314-9f6c-d3cc37ad0fac" providerId="ADAL" clId="{D97CDF01-11F7-4B75-BB38-4893B094D76E}" dt="2023-08-03T08:26:02.803" v="1" actId="20577"/>
        <pc:sldMkLst>
          <pc:docMk/>
          <pc:sldMk cId="1948065723" sldId="314"/>
        </pc:sldMkLst>
      </pc:sldChg>
      <pc:sldChg chg="modNotesTx">
        <pc:chgData name="Anne Sofie Fage Larsen" userId="0d3ca417-140f-4314-9f6c-d3cc37ad0fac" providerId="ADAL" clId="{D97CDF01-11F7-4B75-BB38-4893B094D76E}" dt="2023-08-03T08:26:19.582" v="5" actId="20577"/>
        <pc:sldMkLst>
          <pc:docMk/>
          <pc:sldMk cId="3452319632" sldId="319"/>
        </pc:sldMkLst>
      </pc:sldChg>
      <pc:sldChg chg="modNotesTx">
        <pc:chgData name="Anne Sofie Fage Larsen" userId="0d3ca417-140f-4314-9f6c-d3cc37ad0fac" providerId="ADAL" clId="{D97CDF01-11F7-4B75-BB38-4893B094D76E}" dt="2023-08-03T08:26:37.995" v="10" actId="20577"/>
        <pc:sldMkLst>
          <pc:docMk/>
          <pc:sldMk cId="1751718974" sldId="321"/>
        </pc:sldMkLst>
      </pc:sldChg>
      <pc:sldChg chg="modNotesTx">
        <pc:chgData name="Anne Sofie Fage Larsen" userId="0d3ca417-140f-4314-9f6c-d3cc37ad0fac" providerId="ADAL" clId="{D97CDF01-11F7-4B75-BB38-4893B094D76E}" dt="2023-08-03T08:26:26.198" v="7" actId="20577"/>
        <pc:sldMkLst>
          <pc:docMk/>
          <pc:sldMk cId="2890860750" sldId="35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7D8F3-0289-45A6-9921-5EDA8320A67F}" type="datetimeFigureOut">
              <a:rPr lang="da-DK" smtClean="0"/>
              <a:t>03-08-2023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1" y="9428403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49899" y="9428403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1A026-58BE-4A5D-B1BF-B633347FC9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7748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B26DD-3BCD-4FC8-85DB-B76145DE715E}" type="datetimeFigureOut">
              <a:rPr lang="da-DK" smtClean="0"/>
              <a:t>03-08-2023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6473D-D600-4E25-970D-2491019938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6074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36473D-D600-4E25-970D-24910199381D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072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4E766F-BD09-40BE-B3DB-B55175B54356}" type="slidenum">
              <a:rPr kumimoji="0" lang="da-DK" alt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da-DK" altLang="da-DK" b="1" u="sng" baseline="0" dirty="0"/>
          </a:p>
          <a:p>
            <a:pPr algn="l"/>
            <a:endParaRPr lang="da-DK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endParaRPr lang="da-DK" baseline="0" dirty="0"/>
          </a:p>
          <a:p>
            <a:pPr>
              <a:defRPr/>
            </a:pPr>
            <a:endParaRPr lang="da-DK" altLang="da-DK" b="1" u="sng" baseline="0" dirty="0"/>
          </a:p>
        </p:txBody>
      </p:sp>
    </p:spTree>
    <p:extLst>
      <p:ext uri="{BB962C8B-B14F-4D97-AF65-F5344CB8AC3E}">
        <p14:creationId xmlns:p14="http://schemas.microsoft.com/office/powerpoint/2010/main" val="2539292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(Vejleder: Dette slide markerer overgangen til sidste punkt i oplægget!)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baseline="0" dirty="0"/>
              <a:t>Afslutningsvis rettes fokus mod vejledningens formål, som er at udvikle elevernes vagkompetence.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baseline="0" dirty="0"/>
              <a:t>Forudsætningen for at kunne træffe et valg bygger på følgende: </a:t>
            </a:r>
            <a:r>
              <a:rPr lang="da-DK" i="1" baseline="0" dirty="0"/>
              <a:t>indsigt i muligheder, indsigt i egne interesser, indsigt i egne forudsætninger.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aseline="0" dirty="0"/>
              <a:t>Muligheder – man kan kun vælge det, man kender til!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aseline="0" dirty="0"/>
              <a:t>Interesser – handler meget om at lære sig selv at kende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aseline="0" dirty="0"/>
              <a:t>Egne forudsætninger – kendskab til egne styrker og svagheder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/>
              <a:t>Både den kollektive vejledning og vejledningsaktiviteter skal bidrage til, at eleverne gradvist får denne indsigt – det er en proces over tid…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05537-AE6C-45BF-9362-103FF3146A1E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345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36473D-D600-4E25-970D-24910199381D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820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36473D-D600-4E25-970D-24910199381D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734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36473D-D600-4E25-970D-24910199381D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700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44000">
              <a:buFontTx/>
              <a:buNone/>
            </a:pPr>
            <a:endParaRPr lang="da-DK" baseline="0" dirty="0"/>
          </a:p>
          <a:p>
            <a:pPr marL="0" indent="0">
              <a:buFontTx/>
              <a:buNone/>
            </a:pPr>
            <a:endParaRPr lang="da-DK" dirty="0"/>
          </a:p>
          <a:p>
            <a:pPr marL="0" indent="0">
              <a:buFontTx/>
              <a:buNone/>
            </a:pPr>
            <a:endParaRPr lang="da-DK" baseline="0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36473D-D600-4E25-970D-24910199381D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238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36473D-D600-4E25-970D-24910199381D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460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da-DK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da-DK" dirty="0"/>
          </a:p>
        </p:txBody>
      </p:sp>
      <p:sp>
        <p:nvSpPr>
          <p:cNvPr id="21508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7D4B8E-2490-4894-9F1C-1E31E8460B88}" type="slidenum">
              <a:rPr kumimoji="0" lang="da-DK" alt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163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36473D-D600-4E25-970D-24910199381D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884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De sidste fire introdage ligger i løbet af foråret, og vejleder besøger klassen både før og efter.</a:t>
            </a:r>
          </a:p>
          <a:p>
            <a:pPr marL="171450" indent="-171450">
              <a:buFontTx/>
              <a:buChar char="-"/>
              <a:defRPr/>
            </a:pPr>
            <a:r>
              <a:rPr lang="da-DK" dirty="0"/>
              <a:t>Eleverne får mulighed for selv at vælge, hvilke to uddannelser de ønsker at besøge.</a:t>
            </a:r>
          </a:p>
          <a:p>
            <a:pPr marL="171450" indent="-171450">
              <a:buFontTx/>
              <a:buChar char="-"/>
              <a:defRPr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Eleverne afprøver 2 forskellige uddannelser. Jo større diversitet i elevernes ønsker, jo større kollektiv viden vil der være i klassen.</a:t>
            </a:r>
            <a:endParaRPr lang="da-DK" dirty="0"/>
          </a:p>
          <a:p>
            <a:pPr>
              <a:defRPr/>
            </a:pPr>
            <a:endParaRPr lang="da-DK" dirty="0"/>
          </a:p>
          <a:p>
            <a:pPr>
              <a:defRPr/>
            </a:pPr>
            <a:r>
              <a:rPr lang="da-DK" dirty="0"/>
              <a:t>Forældre og elev skal være opmærksomme på, at tilmelding foregår elektronisk - der skal afgives 3 ønsker, og elevens </a:t>
            </a:r>
            <a:r>
              <a:rPr lang="da-DK" b="1" u="sng" dirty="0"/>
              <a:t>tilmelding til de 3 ønsker er bindende.</a:t>
            </a:r>
          </a:p>
          <a:p>
            <a:pPr>
              <a:defRPr/>
            </a:pPr>
            <a:endParaRPr lang="da-DK" dirty="0"/>
          </a:p>
          <a:p>
            <a:pPr>
              <a:defRPr/>
            </a:pPr>
            <a:r>
              <a:rPr lang="da-DK" b="1" dirty="0"/>
              <a:t>Vær opmærksom på deadline</a:t>
            </a:r>
            <a:r>
              <a:rPr lang="da-DK" dirty="0"/>
              <a:t>. Meget vigtigt, at tilmelding klares til tiden!</a:t>
            </a:r>
          </a:p>
          <a:p>
            <a:pPr>
              <a:defRPr/>
            </a:pPr>
            <a:endParaRPr lang="da-DK" dirty="0"/>
          </a:p>
          <a:p>
            <a:pPr>
              <a:defRPr/>
            </a:pPr>
            <a:r>
              <a:rPr lang="da-DK" dirty="0"/>
              <a:t>Der kommer mere info på AULA.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36473D-D600-4E25-970D-24910199381D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797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4E766F-BD09-40BE-B3DB-B55175B54356}" type="slidenum">
              <a:rPr kumimoji="0" lang="da-DK" alt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baseline="0" dirty="0"/>
          </a:p>
        </p:txBody>
      </p:sp>
    </p:spTree>
    <p:extLst>
      <p:ext uri="{BB962C8B-B14F-4D97-AF65-F5344CB8AC3E}">
        <p14:creationId xmlns:p14="http://schemas.microsoft.com/office/powerpoint/2010/main" val="147490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4E766F-BD09-40BE-B3DB-B55175B54356}" type="slidenum">
              <a:rPr kumimoji="0" lang="da-DK" alt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da-DK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90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a-DK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da-DK" dirty="0"/>
          </a:p>
        </p:txBody>
      </p:sp>
      <p:sp>
        <p:nvSpPr>
          <p:cNvPr id="21508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7D4B8E-2490-4894-9F1C-1E31E8460B88}" type="slidenum">
              <a:rPr kumimoji="0" lang="da-DK" alt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163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7CEF27-0B9A-49AE-B2CF-09C4721D019E}" type="datetimeFigureOut">
              <a:rPr lang="da-DK" smtClean="0"/>
              <a:t>03-08-2023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462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F27-0B9A-49AE-B2CF-09C4721D019E}" type="datetimeFigureOut">
              <a:rPr lang="da-DK" smtClean="0"/>
              <a:t>03-08-2023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602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F27-0B9A-49AE-B2CF-09C4721D019E}" type="datetimeFigureOut">
              <a:rPr lang="da-DK" smtClean="0"/>
              <a:t>03-08-2023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239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F27-0B9A-49AE-B2CF-09C4721D019E}" type="datetimeFigureOut">
              <a:rPr lang="da-DK" smtClean="0"/>
              <a:t>03-08-2023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287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F27-0B9A-49AE-B2CF-09C4721D019E}" type="datetimeFigureOut">
              <a:rPr lang="da-DK" smtClean="0"/>
              <a:t>03-08-2023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09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F27-0B9A-49AE-B2CF-09C4721D019E}" type="datetimeFigureOut">
              <a:rPr lang="da-DK" smtClean="0"/>
              <a:t>03-08-2023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535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F27-0B9A-49AE-B2CF-09C4721D019E}" type="datetimeFigureOut">
              <a:rPr lang="da-DK" smtClean="0"/>
              <a:t>03-08-2023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8522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F27-0B9A-49AE-B2CF-09C4721D019E}" type="datetimeFigureOut">
              <a:rPr lang="da-DK" smtClean="0"/>
              <a:t>03-08-2023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8885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F27-0B9A-49AE-B2CF-09C4721D019E}" type="datetimeFigureOut">
              <a:rPr lang="da-DK" smtClean="0"/>
              <a:t>03-08-2023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900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F27-0B9A-49AE-B2CF-09C4721D019E}" type="datetimeFigureOut">
              <a:rPr lang="da-DK" smtClean="0"/>
              <a:t>03-08-2023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2713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F27-0B9A-49AE-B2CF-09C4721D019E}" type="datetimeFigureOut">
              <a:rPr lang="da-DK" smtClean="0"/>
              <a:t>03-08-2023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813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DE2D75DB-8B13-4D95-B805-DE119C04D338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03-08-2023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7B46B663-8821-49FB-AE9F-A781ECA51BE2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72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5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microsoft.com/office/2007/relationships/hdphoto" Target="../media/hdphoto1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8.wdp"/><Relationship Id="rId5" Type="http://schemas.openxmlformats.org/officeDocument/2006/relationships/image" Target="../media/image41.png"/><Relationship Id="rId4" Type="http://schemas.microsoft.com/office/2007/relationships/hdphoto" Target="../media/hdphoto17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11" Type="http://schemas.openxmlformats.org/officeDocument/2006/relationships/image" Target="../media/image20.jpeg"/><Relationship Id="rId5" Type="http://schemas.openxmlformats.org/officeDocument/2006/relationships/image" Target="../media/image15.png"/><Relationship Id="rId10" Type="http://schemas.openxmlformats.org/officeDocument/2006/relationships/image" Target="../media/image19.jpeg"/><Relationship Id="rId4" Type="http://schemas.openxmlformats.org/officeDocument/2006/relationships/image" Target="../media/image14.pn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3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microsoft.com/office/2007/relationships/hdphoto" Target="../media/hdphoto1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1.png"/><Relationship Id="rId5" Type="http://schemas.openxmlformats.org/officeDocument/2006/relationships/image" Target="../media/image27.jpeg"/><Relationship Id="rId10" Type="http://schemas.microsoft.com/office/2007/relationships/hdphoto" Target="../media/hdphoto10.wdp"/><Relationship Id="rId4" Type="http://schemas.microsoft.com/office/2007/relationships/hdphoto" Target="../media/hdphoto8.wdp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hyperlink" Target="https://ung.unoung.dk/login/new.html" TargetMode="External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ces 1"/>
          <p:cNvSpPr/>
          <p:nvPr/>
        </p:nvSpPr>
        <p:spPr>
          <a:xfrm>
            <a:off x="0" y="3825240"/>
            <a:ext cx="12192000" cy="3032760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080" y="4189006"/>
            <a:ext cx="6566446" cy="2348954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kstfelt 4"/>
          <p:cNvSpPr txBox="1">
            <a:spLocks noChangeAspect="1"/>
          </p:cNvSpPr>
          <p:nvPr/>
        </p:nvSpPr>
        <p:spPr>
          <a:xfrm>
            <a:off x="1627436" y="909102"/>
            <a:ext cx="893712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6600" dirty="0">
                <a:solidFill>
                  <a:srgbClr val="2E2B21">
                    <a:lumMod val="90000"/>
                    <a:lumOff val="10000"/>
                  </a:srgbClr>
                </a:solidFill>
                <a:latin typeface="Daytona Pro Condensed" panose="020B0506030503040204" pitchFamily="34" charset="0"/>
                <a:ea typeface="DengXian" panose="020B0503020204020204" pitchFamily="2" charset="-122"/>
              </a:rPr>
              <a:t>Oplæg fra UU-vejleder </a:t>
            </a:r>
            <a:endParaRPr kumimoji="0" lang="da-DK" sz="6600" i="0" u="none" strike="noStrike" kern="1200" cap="none" spc="0" normalizeH="0" baseline="0" noProof="0" dirty="0">
              <a:ln>
                <a:noFill/>
              </a:ln>
              <a:solidFill>
                <a:srgbClr val="2E2B21">
                  <a:lumMod val="90000"/>
                  <a:lumOff val="10000"/>
                </a:srgbClr>
              </a:solidFill>
              <a:effectLst/>
              <a:uLnTx/>
              <a:uFillTx/>
              <a:latin typeface="Daytona Pro Condensed" panose="020B0506030503040204" pitchFamily="34" charset="0"/>
              <a:ea typeface="DengXian" panose="020B0503020204020204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60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90000"/>
                    <a:lumOff val="10000"/>
                  </a:srgbClr>
                </a:solidFill>
                <a:effectLst/>
                <a:uLnTx/>
                <a:uFillTx/>
                <a:latin typeface="Daytona Pro Condensed" panose="020B0506030503040204" pitchFamily="34" charset="0"/>
                <a:ea typeface="DengXian" panose="020B0503020204020204" pitchFamily="2" charset="-122"/>
                <a:cs typeface="+mn-cs"/>
              </a:rPr>
              <a:t>Forældremøde i </a:t>
            </a:r>
            <a:r>
              <a:rPr lang="da-DK" sz="6600" dirty="0">
                <a:solidFill>
                  <a:srgbClr val="2E2B21">
                    <a:lumMod val="90000"/>
                    <a:lumOff val="10000"/>
                  </a:srgbClr>
                </a:solidFill>
                <a:latin typeface="Daytona Pro Condensed" panose="020B0506030503040204" pitchFamily="34" charset="0"/>
                <a:ea typeface="DengXian" panose="020B0503020204020204" pitchFamily="2" charset="-122"/>
              </a:rPr>
              <a:t>8</a:t>
            </a:r>
            <a:r>
              <a:rPr kumimoji="0" lang="da-DK" sz="660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90000"/>
                    <a:lumOff val="10000"/>
                  </a:srgbClr>
                </a:solidFill>
                <a:effectLst/>
                <a:uLnTx/>
                <a:uFillTx/>
                <a:latin typeface="Daytona Pro Condensed" panose="020B0506030503040204" pitchFamily="34" charset="0"/>
                <a:ea typeface="DengXian" panose="020B0503020204020204" pitchFamily="2" charset="-122"/>
                <a:cs typeface="+mn-cs"/>
              </a:rPr>
              <a:t>. klasse</a:t>
            </a:r>
          </a:p>
        </p:txBody>
      </p:sp>
    </p:spTree>
    <p:extLst>
      <p:ext uri="{BB962C8B-B14F-4D97-AF65-F5344CB8AC3E}">
        <p14:creationId xmlns:p14="http://schemas.microsoft.com/office/powerpoint/2010/main" val="1034898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227077" y="807367"/>
            <a:ext cx="6767045" cy="4175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3000" b="0" i="0" u="none" strike="noStrike" kern="1200" cap="none" spc="0" normalizeH="0" baseline="0" noProof="0" dirty="0">
                <a:ln>
                  <a:noFill/>
                </a:ln>
                <a:solidFill>
                  <a:srgbClr val="A9A57C">
                    <a:lumMod val="50000"/>
                  </a:srgbClr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  <a:t>Der iværksættes en målrettet  indsats i et </a:t>
            </a:r>
            <a:br>
              <a:rPr kumimoji="0" lang="da-DK" altLang="da-DK" sz="3000" b="0" i="0" u="none" strike="noStrike" kern="1200" cap="none" spc="0" normalizeH="0" baseline="0" noProof="0" dirty="0">
                <a:ln>
                  <a:noFill/>
                </a:ln>
                <a:solidFill>
                  <a:srgbClr val="A9A57C">
                    <a:lumMod val="50000"/>
                  </a:srgbClr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</a:br>
            <a:r>
              <a:rPr kumimoji="0" lang="da-DK" altLang="da-DK" sz="3000" b="1" i="0" u="sng" strike="noStrike" kern="1200" cap="none" spc="0" normalizeH="0" baseline="0" noProof="0" dirty="0">
                <a:ln>
                  <a:noFill/>
                </a:ln>
                <a:solidFill>
                  <a:srgbClr val="A9A57C">
                    <a:lumMod val="50000"/>
                  </a:srgbClr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  <a:t>samarbejde mellem elev, forældre, skole </a:t>
            </a:r>
            <a:br>
              <a:rPr kumimoji="0" lang="da-DK" altLang="da-DK" sz="3000" b="1" i="0" u="sng" strike="noStrike" kern="1200" cap="none" spc="0" normalizeH="0" baseline="0" noProof="0" dirty="0">
                <a:ln>
                  <a:noFill/>
                </a:ln>
                <a:solidFill>
                  <a:srgbClr val="A9A57C">
                    <a:lumMod val="50000"/>
                  </a:srgbClr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</a:br>
            <a:r>
              <a:rPr kumimoji="0" lang="da-DK" altLang="da-DK" sz="3000" b="1" i="0" u="sng" strike="noStrike" kern="1200" cap="none" spc="0" normalizeH="0" baseline="0" noProof="0" dirty="0">
                <a:ln>
                  <a:noFill/>
                </a:ln>
                <a:solidFill>
                  <a:srgbClr val="A9A57C">
                    <a:lumMod val="50000"/>
                  </a:srgbClr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  <a:t>og UU-vejleder</a:t>
            </a:r>
            <a:r>
              <a:rPr kumimoji="0" lang="da-DK" altLang="da-DK" sz="3000" b="1" i="0" strike="noStrike" kern="1200" cap="none" spc="0" normalizeH="0" baseline="0" noProof="0" dirty="0">
                <a:ln>
                  <a:noFill/>
                </a:ln>
                <a:solidFill>
                  <a:srgbClr val="A9A57C">
                    <a:lumMod val="50000"/>
                  </a:srgbClr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  <a:t> </a:t>
            </a:r>
            <a:r>
              <a:rPr kumimoji="0" lang="da-DK" altLang="da-DK" sz="3000" b="0" i="0" u="none" strike="noStrike" kern="1200" cap="none" spc="0" normalizeH="0" baseline="0" noProof="0" dirty="0">
                <a:ln>
                  <a:noFill/>
                </a:ln>
                <a:solidFill>
                  <a:srgbClr val="A9A57C">
                    <a:lumMod val="50000"/>
                  </a:srgbClr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  <a:t>for at støtte eleven hen </a:t>
            </a:r>
            <a:br>
              <a:rPr kumimoji="0" lang="da-DK" altLang="da-DK" sz="3000" b="0" i="0" u="none" strike="noStrike" kern="1200" cap="none" spc="0" normalizeH="0" baseline="0" noProof="0" dirty="0">
                <a:ln>
                  <a:noFill/>
                </a:ln>
                <a:solidFill>
                  <a:srgbClr val="A9A57C">
                    <a:lumMod val="50000"/>
                  </a:srgbClr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</a:br>
            <a:r>
              <a:rPr kumimoji="0" lang="da-DK" altLang="da-DK" sz="3000" b="0" i="0" u="none" strike="noStrike" kern="1200" cap="none" spc="0" normalizeH="0" baseline="0" noProof="0" dirty="0">
                <a:ln>
                  <a:noFill/>
                </a:ln>
                <a:solidFill>
                  <a:srgbClr val="A9A57C">
                    <a:lumMod val="50000"/>
                  </a:srgbClr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  <a:t>mod at blive parat til at starte på en </a:t>
            </a:r>
            <a:br>
              <a:rPr kumimoji="0" lang="da-DK" altLang="da-DK" sz="3000" b="0" i="0" u="none" strike="noStrike" kern="1200" cap="none" spc="0" normalizeH="0" baseline="0" noProof="0" dirty="0">
                <a:ln>
                  <a:noFill/>
                </a:ln>
                <a:solidFill>
                  <a:srgbClr val="A9A57C">
                    <a:lumMod val="50000"/>
                  </a:srgbClr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</a:br>
            <a:r>
              <a:rPr kumimoji="0" lang="da-DK" altLang="da-DK" sz="3000" b="0" i="0" u="none" strike="noStrike" kern="1200" cap="none" spc="0" normalizeH="0" baseline="0" noProof="0" dirty="0">
                <a:ln>
                  <a:noFill/>
                </a:ln>
                <a:solidFill>
                  <a:srgbClr val="A9A57C">
                    <a:lumMod val="50000"/>
                  </a:srgbClr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  <a:t>ungdomsuddannelse efter 9. eller </a:t>
            </a:r>
            <a:br>
              <a:rPr kumimoji="0" lang="da-DK" altLang="da-DK" sz="3000" b="0" i="0" u="none" strike="noStrike" kern="1200" cap="none" spc="0" normalizeH="0" baseline="0" noProof="0" dirty="0">
                <a:ln>
                  <a:noFill/>
                </a:ln>
                <a:solidFill>
                  <a:srgbClr val="A9A57C">
                    <a:lumMod val="50000"/>
                  </a:srgbClr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</a:br>
            <a:r>
              <a:rPr kumimoji="0" lang="da-DK" altLang="da-DK" sz="3000" b="0" i="0" u="none" strike="noStrike" kern="1200" cap="none" spc="0" normalizeH="0" baseline="0" noProof="0" dirty="0">
                <a:ln>
                  <a:noFill/>
                </a:ln>
                <a:solidFill>
                  <a:srgbClr val="A9A57C">
                    <a:lumMod val="50000"/>
                  </a:srgbClr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  <a:t>10. klasse. </a:t>
            </a:r>
          </a:p>
        </p:txBody>
      </p:sp>
      <p:pic>
        <p:nvPicPr>
          <p:cNvPr id="1026" name="Picture 2" descr="Hands putting puzzle pieces together Free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69"/>
          <a:stretch/>
        </p:blipFill>
        <p:spPr bwMode="auto">
          <a:xfrm>
            <a:off x="952500" y="1155726"/>
            <a:ext cx="3711742" cy="3479043"/>
          </a:xfrm>
          <a:prstGeom prst="rect">
            <a:avLst/>
          </a:prstGeom>
          <a:ln w="127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56262EB2-494E-486E-A980-B5BD92137CA4}"/>
              </a:ext>
            </a:extLst>
          </p:cNvPr>
          <p:cNvSpPr/>
          <p:nvPr/>
        </p:nvSpPr>
        <p:spPr>
          <a:xfrm>
            <a:off x="0" y="5568288"/>
            <a:ext cx="12191999" cy="1289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332460" y="5881229"/>
            <a:ext cx="5527078" cy="663830"/>
          </a:xfrm>
        </p:spPr>
        <p:txBody>
          <a:bodyPr wrap="none" anchor="t">
            <a:noAutofit/>
          </a:bodyPr>
          <a:lstStyle/>
          <a:p>
            <a:pPr eaLnBrk="1" hangingPunct="1"/>
            <a:r>
              <a:rPr lang="en-GB" altLang="da-DK" sz="4800" b="1" dirty="0">
                <a:solidFill>
                  <a:schemeClr val="accent1">
                    <a:lumMod val="50000"/>
                  </a:schemeClr>
                </a:solidFill>
                <a:latin typeface="Daytona Pro Condensed" panose="020B0506030503040204" pitchFamily="34" charset="0"/>
              </a:rPr>
              <a:t>Målrettet </a:t>
            </a:r>
            <a:r>
              <a:rPr lang="en-GB" altLang="da-DK" sz="4800" b="1" dirty="0" err="1">
                <a:solidFill>
                  <a:schemeClr val="accent1">
                    <a:lumMod val="50000"/>
                  </a:schemeClr>
                </a:solidFill>
                <a:latin typeface="Daytona Pro Condensed" panose="020B0506030503040204" pitchFamily="34" charset="0"/>
              </a:rPr>
              <a:t>indsats</a:t>
            </a:r>
            <a:r>
              <a:rPr lang="en-GB" altLang="da-DK" sz="4800" b="1" dirty="0">
                <a:solidFill>
                  <a:schemeClr val="accent1">
                    <a:lumMod val="50000"/>
                  </a:schemeClr>
                </a:solidFill>
                <a:latin typeface="Daytona Pro Condensed" panose="020B0506030503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0632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ur person looking at the city">
            <a:extLst>
              <a:ext uri="{FF2B5EF4-FFF2-40B4-BE49-F238E27FC236}">
                <a16:creationId xmlns:a16="http://schemas.microsoft.com/office/drawing/2014/main" id="{2DD8DC49-344D-41F4-AF49-48F794183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6901"/>
            <a:ext cx="12192000" cy="6841099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434FD061-B613-4CC1-AB0B-B060B8F4C93C}"/>
              </a:ext>
            </a:extLst>
          </p:cNvPr>
          <p:cNvSpPr txBox="1"/>
          <p:nvPr/>
        </p:nvSpPr>
        <p:spPr>
          <a:xfrm>
            <a:off x="0" y="16901"/>
            <a:ext cx="6569171" cy="2466852"/>
          </a:xfrm>
          <a:prstGeom prst="rect">
            <a:avLst/>
          </a:prstGeom>
          <a:solidFill>
            <a:schemeClr val="bg1">
              <a:alpha val="20000"/>
            </a:schemeClr>
          </a:solidFill>
          <a:effectLst>
            <a:softEdge rad="114300"/>
          </a:effectLst>
        </p:spPr>
        <p:txBody>
          <a:bodyPr wrap="square" lIns="432000" tIns="72000" rIns="216000" bIns="180000" rtlCol="0" anchor="ctr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90000"/>
                    <a:lumOff val="10000"/>
                  </a:srgbClr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MV Boli" panose="02000500030200090000" pitchFamily="2" charset="0"/>
              </a:rPr>
              <a:t>Indsigt i muligheder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90000"/>
                    <a:lumOff val="10000"/>
                  </a:srgbClr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MV Boli" panose="02000500030200090000" pitchFamily="2" charset="0"/>
              </a:rPr>
              <a:t>Indsigt i egne interesser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90000"/>
                    <a:lumOff val="10000"/>
                  </a:srgbClr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MV Boli" panose="02000500030200090000" pitchFamily="2" charset="0"/>
              </a:rPr>
              <a:t>Indsigt i egne forudsætninger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C6D140B-4822-4D80-9EDB-12939D574546}"/>
              </a:ext>
            </a:extLst>
          </p:cNvPr>
          <p:cNvSpPr/>
          <p:nvPr/>
        </p:nvSpPr>
        <p:spPr>
          <a:xfrm>
            <a:off x="6096000" y="5794869"/>
            <a:ext cx="6096000" cy="106313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F87681A2-D26D-4BB7-9D36-73D21E57E42E}"/>
              </a:ext>
            </a:extLst>
          </p:cNvPr>
          <p:cNvSpPr txBox="1"/>
          <p:nvPr/>
        </p:nvSpPr>
        <p:spPr>
          <a:xfrm>
            <a:off x="6309281" y="5864770"/>
            <a:ext cx="56694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5400" b="1" i="0" u="none" strike="noStrike" kern="1200" cap="none" spc="0" normalizeH="0" baseline="0" noProof="0" dirty="0">
                <a:ln>
                  <a:noFill/>
                </a:ln>
                <a:solidFill>
                  <a:srgbClr val="605B4F"/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  <a:t>VALGKOMPETENCE</a:t>
            </a:r>
          </a:p>
        </p:txBody>
      </p:sp>
    </p:spTree>
    <p:extLst>
      <p:ext uri="{BB962C8B-B14F-4D97-AF65-F5344CB8AC3E}">
        <p14:creationId xmlns:p14="http://schemas.microsoft.com/office/powerpoint/2010/main" val="673329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leboble: rektangel med afrundede hjørner 1">
            <a:extLst>
              <a:ext uri="{FF2B5EF4-FFF2-40B4-BE49-F238E27FC236}">
                <a16:creationId xmlns:a16="http://schemas.microsoft.com/office/drawing/2014/main" id="{89230111-8200-489A-97AF-AF5EFCA2D806}"/>
              </a:ext>
            </a:extLst>
          </p:cNvPr>
          <p:cNvSpPr/>
          <p:nvPr/>
        </p:nvSpPr>
        <p:spPr>
          <a:xfrm>
            <a:off x="746642" y="1130301"/>
            <a:ext cx="10899258" cy="4838700"/>
          </a:xfrm>
          <a:custGeom>
            <a:avLst/>
            <a:gdLst>
              <a:gd name="connsiteX0" fmla="*/ 0 w 10899258"/>
              <a:gd name="connsiteY0" fmla="*/ 836100 h 5016500"/>
              <a:gd name="connsiteX1" fmla="*/ 836100 w 10899258"/>
              <a:gd name="connsiteY1" fmla="*/ 0 h 5016500"/>
              <a:gd name="connsiteX2" fmla="*/ 1816543 w 10899258"/>
              <a:gd name="connsiteY2" fmla="*/ 0 h 5016500"/>
              <a:gd name="connsiteX3" fmla="*/ 1816543 w 10899258"/>
              <a:gd name="connsiteY3" fmla="*/ 0 h 5016500"/>
              <a:gd name="connsiteX4" fmla="*/ 4541358 w 10899258"/>
              <a:gd name="connsiteY4" fmla="*/ 0 h 5016500"/>
              <a:gd name="connsiteX5" fmla="*/ 10063158 w 10899258"/>
              <a:gd name="connsiteY5" fmla="*/ 0 h 5016500"/>
              <a:gd name="connsiteX6" fmla="*/ 10899258 w 10899258"/>
              <a:gd name="connsiteY6" fmla="*/ 836100 h 5016500"/>
              <a:gd name="connsiteX7" fmla="*/ 10899258 w 10899258"/>
              <a:gd name="connsiteY7" fmla="*/ 2926292 h 5016500"/>
              <a:gd name="connsiteX8" fmla="*/ 10899258 w 10899258"/>
              <a:gd name="connsiteY8" fmla="*/ 2926292 h 5016500"/>
              <a:gd name="connsiteX9" fmla="*/ 10899258 w 10899258"/>
              <a:gd name="connsiteY9" fmla="*/ 4180417 h 5016500"/>
              <a:gd name="connsiteX10" fmla="*/ 10899258 w 10899258"/>
              <a:gd name="connsiteY10" fmla="*/ 4180400 h 5016500"/>
              <a:gd name="connsiteX11" fmla="*/ 10063158 w 10899258"/>
              <a:gd name="connsiteY11" fmla="*/ 5016500 h 5016500"/>
              <a:gd name="connsiteX12" fmla="*/ 4541358 w 10899258"/>
              <a:gd name="connsiteY12" fmla="*/ 5016500 h 5016500"/>
              <a:gd name="connsiteX13" fmla="*/ 3178987 w 10899258"/>
              <a:gd name="connsiteY13" fmla="*/ 5643563 h 5016500"/>
              <a:gd name="connsiteX14" fmla="*/ 1816543 w 10899258"/>
              <a:gd name="connsiteY14" fmla="*/ 5016500 h 5016500"/>
              <a:gd name="connsiteX15" fmla="*/ 836100 w 10899258"/>
              <a:gd name="connsiteY15" fmla="*/ 5016500 h 5016500"/>
              <a:gd name="connsiteX16" fmla="*/ 0 w 10899258"/>
              <a:gd name="connsiteY16" fmla="*/ 4180400 h 5016500"/>
              <a:gd name="connsiteX17" fmla="*/ 0 w 10899258"/>
              <a:gd name="connsiteY17" fmla="*/ 4180417 h 5016500"/>
              <a:gd name="connsiteX18" fmla="*/ 0 w 10899258"/>
              <a:gd name="connsiteY18" fmla="*/ 2926292 h 5016500"/>
              <a:gd name="connsiteX19" fmla="*/ 0 w 10899258"/>
              <a:gd name="connsiteY19" fmla="*/ 2926292 h 5016500"/>
              <a:gd name="connsiteX20" fmla="*/ 0 w 10899258"/>
              <a:gd name="connsiteY20" fmla="*/ 836100 h 5016500"/>
              <a:gd name="connsiteX0" fmla="*/ 0 w 10899258"/>
              <a:gd name="connsiteY0" fmla="*/ 836100 h 5859463"/>
              <a:gd name="connsiteX1" fmla="*/ 836100 w 10899258"/>
              <a:gd name="connsiteY1" fmla="*/ 0 h 5859463"/>
              <a:gd name="connsiteX2" fmla="*/ 1816543 w 10899258"/>
              <a:gd name="connsiteY2" fmla="*/ 0 h 5859463"/>
              <a:gd name="connsiteX3" fmla="*/ 1816543 w 10899258"/>
              <a:gd name="connsiteY3" fmla="*/ 0 h 5859463"/>
              <a:gd name="connsiteX4" fmla="*/ 4541358 w 10899258"/>
              <a:gd name="connsiteY4" fmla="*/ 0 h 5859463"/>
              <a:gd name="connsiteX5" fmla="*/ 10063158 w 10899258"/>
              <a:gd name="connsiteY5" fmla="*/ 0 h 5859463"/>
              <a:gd name="connsiteX6" fmla="*/ 10899258 w 10899258"/>
              <a:gd name="connsiteY6" fmla="*/ 836100 h 5859463"/>
              <a:gd name="connsiteX7" fmla="*/ 10899258 w 10899258"/>
              <a:gd name="connsiteY7" fmla="*/ 2926292 h 5859463"/>
              <a:gd name="connsiteX8" fmla="*/ 10899258 w 10899258"/>
              <a:gd name="connsiteY8" fmla="*/ 2926292 h 5859463"/>
              <a:gd name="connsiteX9" fmla="*/ 10899258 w 10899258"/>
              <a:gd name="connsiteY9" fmla="*/ 4180417 h 5859463"/>
              <a:gd name="connsiteX10" fmla="*/ 10899258 w 10899258"/>
              <a:gd name="connsiteY10" fmla="*/ 4180400 h 5859463"/>
              <a:gd name="connsiteX11" fmla="*/ 10063158 w 10899258"/>
              <a:gd name="connsiteY11" fmla="*/ 5016500 h 5859463"/>
              <a:gd name="connsiteX12" fmla="*/ 4541358 w 10899258"/>
              <a:gd name="connsiteY12" fmla="*/ 5016500 h 5859463"/>
              <a:gd name="connsiteX13" fmla="*/ 4334687 w 10899258"/>
              <a:gd name="connsiteY13" fmla="*/ 5859463 h 5859463"/>
              <a:gd name="connsiteX14" fmla="*/ 1816543 w 10899258"/>
              <a:gd name="connsiteY14" fmla="*/ 5016500 h 5859463"/>
              <a:gd name="connsiteX15" fmla="*/ 836100 w 10899258"/>
              <a:gd name="connsiteY15" fmla="*/ 5016500 h 5859463"/>
              <a:gd name="connsiteX16" fmla="*/ 0 w 10899258"/>
              <a:gd name="connsiteY16" fmla="*/ 4180400 h 5859463"/>
              <a:gd name="connsiteX17" fmla="*/ 0 w 10899258"/>
              <a:gd name="connsiteY17" fmla="*/ 4180417 h 5859463"/>
              <a:gd name="connsiteX18" fmla="*/ 0 w 10899258"/>
              <a:gd name="connsiteY18" fmla="*/ 2926292 h 5859463"/>
              <a:gd name="connsiteX19" fmla="*/ 0 w 10899258"/>
              <a:gd name="connsiteY19" fmla="*/ 2926292 h 5859463"/>
              <a:gd name="connsiteX20" fmla="*/ 0 w 10899258"/>
              <a:gd name="connsiteY20" fmla="*/ 836100 h 5859463"/>
              <a:gd name="connsiteX0" fmla="*/ 0 w 10899258"/>
              <a:gd name="connsiteY0" fmla="*/ 836100 h 5859463"/>
              <a:gd name="connsiteX1" fmla="*/ 836100 w 10899258"/>
              <a:gd name="connsiteY1" fmla="*/ 0 h 5859463"/>
              <a:gd name="connsiteX2" fmla="*/ 1816543 w 10899258"/>
              <a:gd name="connsiteY2" fmla="*/ 0 h 5859463"/>
              <a:gd name="connsiteX3" fmla="*/ 1816543 w 10899258"/>
              <a:gd name="connsiteY3" fmla="*/ 0 h 5859463"/>
              <a:gd name="connsiteX4" fmla="*/ 4541358 w 10899258"/>
              <a:gd name="connsiteY4" fmla="*/ 0 h 5859463"/>
              <a:gd name="connsiteX5" fmla="*/ 10063158 w 10899258"/>
              <a:gd name="connsiteY5" fmla="*/ 0 h 5859463"/>
              <a:gd name="connsiteX6" fmla="*/ 10899258 w 10899258"/>
              <a:gd name="connsiteY6" fmla="*/ 836100 h 5859463"/>
              <a:gd name="connsiteX7" fmla="*/ 10899258 w 10899258"/>
              <a:gd name="connsiteY7" fmla="*/ 2926292 h 5859463"/>
              <a:gd name="connsiteX8" fmla="*/ 10899258 w 10899258"/>
              <a:gd name="connsiteY8" fmla="*/ 2926292 h 5859463"/>
              <a:gd name="connsiteX9" fmla="*/ 10899258 w 10899258"/>
              <a:gd name="connsiteY9" fmla="*/ 4180417 h 5859463"/>
              <a:gd name="connsiteX10" fmla="*/ 10899258 w 10899258"/>
              <a:gd name="connsiteY10" fmla="*/ 4180400 h 5859463"/>
              <a:gd name="connsiteX11" fmla="*/ 10063158 w 10899258"/>
              <a:gd name="connsiteY11" fmla="*/ 5016500 h 5859463"/>
              <a:gd name="connsiteX12" fmla="*/ 4541358 w 10899258"/>
              <a:gd name="connsiteY12" fmla="*/ 5016500 h 5859463"/>
              <a:gd name="connsiteX13" fmla="*/ 4334687 w 10899258"/>
              <a:gd name="connsiteY13" fmla="*/ 5859463 h 5859463"/>
              <a:gd name="connsiteX14" fmla="*/ 3162743 w 10899258"/>
              <a:gd name="connsiteY14" fmla="*/ 5041900 h 5859463"/>
              <a:gd name="connsiteX15" fmla="*/ 836100 w 10899258"/>
              <a:gd name="connsiteY15" fmla="*/ 5016500 h 5859463"/>
              <a:gd name="connsiteX16" fmla="*/ 0 w 10899258"/>
              <a:gd name="connsiteY16" fmla="*/ 4180400 h 5859463"/>
              <a:gd name="connsiteX17" fmla="*/ 0 w 10899258"/>
              <a:gd name="connsiteY17" fmla="*/ 4180417 h 5859463"/>
              <a:gd name="connsiteX18" fmla="*/ 0 w 10899258"/>
              <a:gd name="connsiteY18" fmla="*/ 2926292 h 5859463"/>
              <a:gd name="connsiteX19" fmla="*/ 0 w 10899258"/>
              <a:gd name="connsiteY19" fmla="*/ 2926292 h 5859463"/>
              <a:gd name="connsiteX20" fmla="*/ 0 w 10899258"/>
              <a:gd name="connsiteY20" fmla="*/ 836100 h 5859463"/>
              <a:gd name="connsiteX0" fmla="*/ 0 w 10899258"/>
              <a:gd name="connsiteY0" fmla="*/ 836100 h 7006647"/>
              <a:gd name="connsiteX1" fmla="*/ 836100 w 10899258"/>
              <a:gd name="connsiteY1" fmla="*/ 0 h 7006647"/>
              <a:gd name="connsiteX2" fmla="*/ 1816543 w 10899258"/>
              <a:gd name="connsiteY2" fmla="*/ 0 h 7006647"/>
              <a:gd name="connsiteX3" fmla="*/ 1816543 w 10899258"/>
              <a:gd name="connsiteY3" fmla="*/ 0 h 7006647"/>
              <a:gd name="connsiteX4" fmla="*/ 4541358 w 10899258"/>
              <a:gd name="connsiteY4" fmla="*/ 0 h 7006647"/>
              <a:gd name="connsiteX5" fmla="*/ 10063158 w 10899258"/>
              <a:gd name="connsiteY5" fmla="*/ 0 h 7006647"/>
              <a:gd name="connsiteX6" fmla="*/ 10899258 w 10899258"/>
              <a:gd name="connsiteY6" fmla="*/ 836100 h 7006647"/>
              <a:gd name="connsiteX7" fmla="*/ 10899258 w 10899258"/>
              <a:gd name="connsiteY7" fmla="*/ 2926292 h 7006647"/>
              <a:gd name="connsiteX8" fmla="*/ 10899258 w 10899258"/>
              <a:gd name="connsiteY8" fmla="*/ 2926292 h 7006647"/>
              <a:gd name="connsiteX9" fmla="*/ 10899258 w 10899258"/>
              <a:gd name="connsiteY9" fmla="*/ 4180417 h 7006647"/>
              <a:gd name="connsiteX10" fmla="*/ 10899258 w 10899258"/>
              <a:gd name="connsiteY10" fmla="*/ 4180400 h 7006647"/>
              <a:gd name="connsiteX11" fmla="*/ 10063158 w 10899258"/>
              <a:gd name="connsiteY11" fmla="*/ 5016500 h 7006647"/>
              <a:gd name="connsiteX12" fmla="*/ 4541358 w 10899258"/>
              <a:gd name="connsiteY12" fmla="*/ 5016500 h 7006647"/>
              <a:gd name="connsiteX13" fmla="*/ 4982387 w 10899258"/>
              <a:gd name="connsiteY13" fmla="*/ 7006647 h 7006647"/>
              <a:gd name="connsiteX14" fmla="*/ 3162743 w 10899258"/>
              <a:gd name="connsiteY14" fmla="*/ 5041900 h 7006647"/>
              <a:gd name="connsiteX15" fmla="*/ 836100 w 10899258"/>
              <a:gd name="connsiteY15" fmla="*/ 5016500 h 7006647"/>
              <a:gd name="connsiteX16" fmla="*/ 0 w 10899258"/>
              <a:gd name="connsiteY16" fmla="*/ 4180400 h 7006647"/>
              <a:gd name="connsiteX17" fmla="*/ 0 w 10899258"/>
              <a:gd name="connsiteY17" fmla="*/ 4180417 h 7006647"/>
              <a:gd name="connsiteX18" fmla="*/ 0 w 10899258"/>
              <a:gd name="connsiteY18" fmla="*/ 2926292 h 7006647"/>
              <a:gd name="connsiteX19" fmla="*/ 0 w 10899258"/>
              <a:gd name="connsiteY19" fmla="*/ 2926292 h 7006647"/>
              <a:gd name="connsiteX20" fmla="*/ 0 w 10899258"/>
              <a:gd name="connsiteY20" fmla="*/ 836100 h 7006647"/>
              <a:gd name="connsiteX0" fmla="*/ 0 w 10899258"/>
              <a:gd name="connsiteY0" fmla="*/ 836100 h 6724263"/>
              <a:gd name="connsiteX1" fmla="*/ 836100 w 10899258"/>
              <a:gd name="connsiteY1" fmla="*/ 0 h 6724263"/>
              <a:gd name="connsiteX2" fmla="*/ 1816543 w 10899258"/>
              <a:gd name="connsiteY2" fmla="*/ 0 h 6724263"/>
              <a:gd name="connsiteX3" fmla="*/ 1816543 w 10899258"/>
              <a:gd name="connsiteY3" fmla="*/ 0 h 6724263"/>
              <a:gd name="connsiteX4" fmla="*/ 4541358 w 10899258"/>
              <a:gd name="connsiteY4" fmla="*/ 0 h 6724263"/>
              <a:gd name="connsiteX5" fmla="*/ 10063158 w 10899258"/>
              <a:gd name="connsiteY5" fmla="*/ 0 h 6724263"/>
              <a:gd name="connsiteX6" fmla="*/ 10899258 w 10899258"/>
              <a:gd name="connsiteY6" fmla="*/ 836100 h 6724263"/>
              <a:gd name="connsiteX7" fmla="*/ 10899258 w 10899258"/>
              <a:gd name="connsiteY7" fmla="*/ 2926292 h 6724263"/>
              <a:gd name="connsiteX8" fmla="*/ 10899258 w 10899258"/>
              <a:gd name="connsiteY8" fmla="*/ 2926292 h 6724263"/>
              <a:gd name="connsiteX9" fmla="*/ 10899258 w 10899258"/>
              <a:gd name="connsiteY9" fmla="*/ 4180417 h 6724263"/>
              <a:gd name="connsiteX10" fmla="*/ 10899258 w 10899258"/>
              <a:gd name="connsiteY10" fmla="*/ 4180400 h 6724263"/>
              <a:gd name="connsiteX11" fmla="*/ 10063158 w 10899258"/>
              <a:gd name="connsiteY11" fmla="*/ 5016500 h 6724263"/>
              <a:gd name="connsiteX12" fmla="*/ 4541358 w 10899258"/>
              <a:gd name="connsiteY12" fmla="*/ 5016500 h 6724263"/>
              <a:gd name="connsiteX13" fmla="*/ 4779187 w 10899258"/>
              <a:gd name="connsiteY13" fmla="*/ 6724263 h 6724263"/>
              <a:gd name="connsiteX14" fmla="*/ 3162743 w 10899258"/>
              <a:gd name="connsiteY14" fmla="*/ 5041900 h 6724263"/>
              <a:gd name="connsiteX15" fmla="*/ 836100 w 10899258"/>
              <a:gd name="connsiteY15" fmla="*/ 5016500 h 6724263"/>
              <a:gd name="connsiteX16" fmla="*/ 0 w 10899258"/>
              <a:gd name="connsiteY16" fmla="*/ 4180400 h 6724263"/>
              <a:gd name="connsiteX17" fmla="*/ 0 w 10899258"/>
              <a:gd name="connsiteY17" fmla="*/ 4180417 h 6724263"/>
              <a:gd name="connsiteX18" fmla="*/ 0 w 10899258"/>
              <a:gd name="connsiteY18" fmla="*/ 2926292 h 6724263"/>
              <a:gd name="connsiteX19" fmla="*/ 0 w 10899258"/>
              <a:gd name="connsiteY19" fmla="*/ 2926292 h 6724263"/>
              <a:gd name="connsiteX20" fmla="*/ 0 w 10899258"/>
              <a:gd name="connsiteY20" fmla="*/ 836100 h 672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899258" h="6724263">
                <a:moveTo>
                  <a:pt x="0" y="836100"/>
                </a:moveTo>
                <a:cubicBezTo>
                  <a:pt x="0" y="374335"/>
                  <a:pt x="374335" y="0"/>
                  <a:pt x="836100" y="0"/>
                </a:cubicBezTo>
                <a:lnTo>
                  <a:pt x="1816543" y="0"/>
                </a:lnTo>
                <a:lnTo>
                  <a:pt x="1816543" y="0"/>
                </a:lnTo>
                <a:lnTo>
                  <a:pt x="4541358" y="0"/>
                </a:lnTo>
                <a:lnTo>
                  <a:pt x="10063158" y="0"/>
                </a:lnTo>
                <a:cubicBezTo>
                  <a:pt x="10524923" y="0"/>
                  <a:pt x="10899258" y="374335"/>
                  <a:pt x="10899258" y="836100"/>
                </a:cubicBezTo>
                <a:lnTo>
                  <a:pt x="10899258" y="2926292"/>
                </a:lnTo>
                <a:lnTo>
                  <a:pt x="10899258" y="2926292"/>
                </a:lnTo>
                <a:lnTo>
                  <a:pt x="10899258" y="4180417"/>
                </a:lnTo>
                <a:lnTo>
                  <a:pt x="10899258" y="4180400"/>
                </a:lnTo>
                <a:cubicBezTo>
                  <a:pt x="10899258" y="4642165"/>
                  <a:pt x="10524923" y="5016500"/>
                  <a:pt x="10063158" y="5016500"/>
                </a:cubicBezTo>
                <a:lnTo>
                  <a:pt x="4541358" y="5016500"/>
                </a:lnTo>
                <a:lnTo>
                  <a:pt x="4779187" y="6724263"/>
                </a:lnTo>
                <a:lnTo>
                  <a:pt x="3162743" y="5041900"/>
                </a:lnTo>
                <a:lnTo>
                  <a:pt x="836100" y="5016500"/>
                </a:lnTo>
                <a:cubicBezTo>
                  <a:pt x="374335" y="5016500"/>
                  <a:pt x="0" y="4642165"/>
                  <a:pt x="0" y="4180400"/>
                </a:cubicBezTo>
                <a:lnTo>
                  <a:pt x="0" y="4180417"/>
                </a:lnTo>
                <a:lnTo>
                  <a:pt x="0" y="2926292"/>
                </a:lnTo>
                <a:lnTo>
                  <a:pt x="0" y="2926292"/>
                </a:lnTo>
                <a:lnTo>
                  <a:pt x="0" y="836100"/>
                </a:lnTo>
                <a:close/>
              </a:path>
            </a:pathLst>
          </a:custGeom>
          <a:solidFill>
            <a:srgbClr val="B68D8C"/>
          </a:solidFill>
          <a:ln w="952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42252979-970D-4E43-BC71-2D9484A5F253}"/>
              </a:ext>
            </a:extLst>
          </p:cNvPr>
          <p:cNvSpPr txBox="1"/>
          <p:nvPr/>
        </p:nvSpPr>
        <p:spPr>
          <a:xfrm>
            <a:off x="959260" y="1863804"/>
            <a:ext cx="1047402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66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”Mine forældre støtter mig uanset, hvad </a:t>
            </a:r>
          </a:p>
          <a:p>
            <a:pPr algn="ctr"/>
            <a:r>
              <a:rPr lang="da-DK" sz="72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jeg</a:t>
            </a:r>
            <a:r>
              <a:rPr lang="da-DK" sz="66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 vælger. De siger, det er mit valg!” </a:t>
            </a:r>
          </a:p>
        </p:txBody>
      </p:sp>
    </p:spTree>
    <p:extLst>
      <p:ext uri="{BB962C8B-B14F-4D97-AF65-F5344CB8AC3E}">
        <p14:creationId xmlns:p14="http://schemas.microsoft.com/office/powerpoint/2010/main" val="1751718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felt 6"/>
          <p:cNvSpPr txBox="1"/>
          <p:nvPr/>
        </p:nvSpPr>
        <p:spPr>
          <a:xfrm>
            <a:off x="506118" y="1365440"/>
            <a:ext cx="36947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5400" b="0" i="0" u="none" strike="noStrike" kern="1200" cap="none" spc="300" normalizeH="0" baseline="0" noProof="0" dirty="0">
                <a:ln>
                  <a:noFill/>
                </a:ln>
                <a:solidFill>
                  <a:srgbClr val="A9A57C">
                    <a:lumMod val="50000"/>
                  </a:srgbClr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  <a:t>www.ug.dk</a:t>
            </a:r>
          </a:p>
        </p:txBody>
      </p:sp>
      <p:pic>
        <p:nvPicPr>
          <p:cNvPr id="8" name="Billede 7">
            <a:hlinkClick r:id="" action="ppaction://hlinkshowjump?jump=nextslide" highlightClick="1"/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68" y="2591537"/>
            <a:ext cx="2509507" cy="25095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5DAFCDFC-3FC8-4CE5-8AA0-EFC223B595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125" r="27583" b="17531"/>
          <a:stretch/>
        </p:blipFill>
        <p:spPr>
          <a:xfrm>
            <a:off x="5083467" y="0"/>
            <a:ext cx="713932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16097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vatar, Klienter, Kunder, Ikoner, Præsentation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231"/>
          <a:stretch/>
        </p:blipFill>
        <p:spPr bwMode="auto">
          <a:xfrm>
            <a:off x="-444007" y="3363001"/>
            <a:ext cx="7192506" cy="20539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vatar, Klienter, Kunder, Ikoner, Præsentation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94" t="47420" r="9775"/>
          <a:stretch/>
        </p:blipFill>
        <p:spPr bwMode="auto">
          <a:xfrm>
            <a:off x="6095999" y="3363001"/>
            <a:ext cx="5801050" cy="20539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/>
          <p:cNvSpPr txBox="1"/>
          <p:nvPr/>
        </p:nvSpPr>
        <p:spPr>
          <a:xfrm>
            <a:off x="1603680" y="-1681393"/>
            <a:ext cx="6967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800" b="0" i="0" u="none" strike="noStrike" kern="1200" cap="none" spc="0" normalizeH="0" baseline="0" noProof="0" dirty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Oval billedforklaring 5"/>
          <p:cNvSpPr/>
          <p:nvPr/>
        </p:nvSpPr>
        <p:spPr>
          <a:xfrm>
            <a:off x="4289192" y="362953"/>
            <a:ext cx="3679379" cy="2156116"/>
          </a:xfrm>
          <a:prstGeom prst="wedgeEllipseCallout">
            <a:avLst>
              <a:gd name="adj1" fmla="val -24225"/>
              <a:gd name="adj2" fmla="val 80614"/>
            </a:avLst>
          </a:prstGeom>
          <a:solidFill>
            <a:srgbClr val="9AB484"/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lvl="0" algn="ctr">
              <a:defRPr/>
            </a:pPr>
            <a:endParaRPr lang="da-DK" sz="2200" dirty="0">
              <a:solidFill>
                <a:srgbClr val="4D4D4D"/>
              </a:solidFill>
              <a:latin typeface="Daytona Pro Condensed" panose="020B0506030503040204" pitchFamily="34" charset="0"/>
            </a:endParaRPr>
          </a:p>
        </p:txBody>
      </p:sp>
      <p:sp>
        <p:nvSpPr>
          <p:cNvPr id="10" name="Oval billedforklaring 9"/>
          <p:cNvSpPr/>
          <p:nvPr/>
        </p:nvSpPr>
        <p:spPr>
          <a:xfrm>
            <a:off x="8665587" y="951755"/>
            <a:ext cx="3397884" cy="2292160"/>
          </a:xfrm>
          <a:prstGeom prst="wedgeEllipseCallout">
            <a:avLst>
              <a:gd name="adj1" fmla="val -17811"/>
              <a:gd name="adj2" fmla="val 77174"/>
            </a:avLst>
          </a:prstGeom>
          <a:solidFill>
            <a:schemeClr val="accent3"/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lvl="0" algn="ctr">
              <a:defRPr/>
            </a:pPr>
            <a:r>
              <a:rPr lang="da-DK" sz="2800" dirty="0">
                <a:solidFill>
                  <a:srgbClr val="4D4D4D"/>
                </a:solidFill>
                <a:latin typeface="Daytona Pro Condensed" panose="020B0506030503040204" pitchFamily="34" charset="0"/>
              </a:rPr>
              <a:t>Vi ses igen til </a:t>
            </a:r>
            <a:br>
              <a:rPr lang="da-DK" sz="2800" dirty="0">
                <a:solidFill>
                  <a:srgbClr val="4D4D4D"/>
                </a:solidFill>
                <a:latin typeface="Daytona Pro Condensed" panose="020B0506030503040204" pitchFamily="34" charset="0"/>
              </a:rPr>
            </a:br>
            <a:r>
              <a:rPr lang="da-DK" sz="2800" dirty="0">
                <a:solidFill>
                  <a:srgbClr val="4D4D4D"/>
                </a:solidFill>
                <a:latin typeface="Daytona Pro Condensed" panose="020B0506030503040204" pitchFamily="34" charset="0"/>
              </a:rPr>
              <a:t>forældremøde i </a:t>
            </a:r>
            <a:br>
              <a:rPr lang="da-DK" sz="2800" dirty="0">
                <a:solidFill>
                  <a:srgbClr val="4D4D4D"/>
                </a:solidFill>
                <a:latin typeface="Daytona Pro Condensed" panose="020B0506030503040204" pitchFamily="34" charset="0"/>
              </a:rPr>
            </a:br>
            <a:r>
              <a:rPr lang="da-DK" sz="2800" dirty="0">
                <a:solidFill>
                  <a:srgbClr val="4D4D4D"/>
                </a:solidFill>
                <a:latin typeface="Daytona Pro Condensed" panose="020B0506030503040204" pitchFamily="34" charset="0"/>
              </a:rPr>
              <a:t>9. klasse</a:t>
            </a:r>
          </a:p>
        </p:txBody>
      </p:sp>
      <p:sp>
        <p:nvSpPr>
          <p:cNvPr id="11" name="Oval billedforklaring 10"/>
          <p:cNvSpPr/>
          <p:nvPr/>
        </p:nvSpPr>
        <p:spPr>
          <a:xfrm>
            <a:off x="256123" y="1188656"/>
            <a:ext cx="3679379" cy="1825667"/>
          </a:xfrm>
          <a:prstGeom prst="wedgeEllipseCallout">
            <a:avLst>
              <a:gd name="adj1" fmla="val -22335"/>
              <a:gd name="adj2" fmla="val 78590"/>
            </a:avLst>
          </a:prstGeom>
          <a:solidFill>
            <a:srgbClr val="BB7777"/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Daytona Pro Condensed" panose="020B0506030503040204" pitchFamily="34" charset="0"/>
              </a:rPr>
              <a:t>Spørgsmål</a:t>
            </a:r>
            <a:r>
              <a:rPr kumimoji="0" lang="da-DK" sz="2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Daytona Pro Condensed" panose="020B0506030503040204" pitchFamily="34" charset="0"/>
              </a:rPr>
              <a:t>…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B1CF6DAB-871C-4EAC-AD43-760255538376}"/>
              </a:ext>
            </a:extLst>
          </p:cNvPr>
          <p:cNvSpPr/>
          <p:nvPr/>
        </p:nvSpPr>
        <p:spPr>
          <a:xfrm>
            <a:off x="0" y="5416989"/>
            <a:ext cx="12191999" cy="1471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3674712" y="5882682"/>
            <a:ext cx="46913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0" i="0" u="sng" strike="noStrike" kern="1200" cap="none" spc="0" normalizeH="0" baseline="0" noProof="0" dirty="0">
                <a:ln>
                  <a:noFill/>
                </a:ln>
                <a:solidFill>
                  <a:srgbClr val="A9A57C">
                    <a:lumMod val="50000"/>
                  </a:srgbClr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  <a:t>www.uu-aalborg.dk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0AEF7CAE-00AC-4E35-923C-CA886D8D2B5F}"/>
              </a:ext>
            </a:extLst>
          </p:cNvPr>
          <p:cNvSpPr txBox="1"/>
          <p:nvPr/>
        </p:nvSpPr>
        <p:spPr>
          <a:xfrm>
            <a:off x="4760012" y="1117845"/>
            <a:ext cx="273773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da-DK" sz="3600" dirty="0">
                <a:solidFill>
                  <a:srgbClr val="4D4D4D"/>
                </a:solidFill>
                <a:latin typeface="Daytona Pro Condensed" panose="020B0506030503040204" pitchFamily="34" charset="0"/>
              </a:rPr>
              <a:t>Tak for i aften</a:t>
            </a:r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2829797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utediagram: Alternativ proces 20">
            <a:extLst>
              <a:ext uri="{FF2B5EF4-FFF2-40B4-BE49-F238E27FC236}">
                <a16:creationId xmlns:a16="http://schemas.microsoft.com/office/drawing/2014/main" id="{3D8D9639-FD9E-DBFF-D1B3-0339D3F122DB}"/>
              </a:ext>
            </a:extLst>
          </p:cNvPr>
          <p:cNvSpPr/>
          <p:nvPr/>
        </p:nvSpPr>
        <p:spPr>
          <a:xfrm>
            <a:off x="1016000" y="2989602"/>
            <a:ext cx="10274300" cy="1203799"/>
          </a:xfrm>
          <a:prstGeom prst="flowChartAlternateProcess">
            <a:avLst/>
          </a:prstGeom>
          <a:solidFill>
            <a:srgbClr val="00C0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kstfelt 4"/>
          <p:cNvSpPr txBox="1">
            <a:spLocks noChangeAspect="1"/>
          </p:cNvSpPr>
          <p:nvPr/>
        </p:nvSpPr>
        <p:spPr>
          <a:xfrm>
            <a:off x="1517776" y="3185575"/>
            <a:ext cx="95179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i="0" u="none" strike="noStrike" kern="1200" cap="none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EN </a:t>
            </a:r>
            <a:r>
              <a:rPr kumimoji="0" lang="da-DK" sz="4400" i="0" u="none" strike="noStrike" kern="1200" cap="none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NY VERDEN, </a:t>
            </a:r>
            <a:r>
              <a:rPr kumimoji="0" lang="da-DK" sz="4400" i="0" u="none" strike="noStrike" kern="1200" cap="none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ET NYT SPROG…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4753382" y="5665291"/>
            <a:ext cx="11575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  <a:t>FGU</a:t>
            </a:r>
            <a:endParaRPr kumimoji="0" lang="da-DK" sz="400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Daytona Pro Condensed" panose="020B0506030503040204" pitchFamily="34" charset="0"/>
              <a:ea typeface="+mn-ea"/>
              <a:cs typeface="+mn-cs"/>
            </a:endParaRPr>
          </a:p>
        </p:txBody>
      </p:sp>
      <p:sp>
        <p:nvSpPr>
          <p:cNvPr id="9" name="Tekstfelt 8"/>
          <p:cNvSpPr txBox="1"/>
          <p:nvPr/>
        </p:nvSpPr>
        <p:spPr>
          <a:xfrm>
            <a:off x="568749" y="5493440"/>
            <a:ext cx="3187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80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Bahnschrift Condensed" panose="020B0502040204020203" pitchFamily="34" charset="0"/>
                <a:cs typeface="Utsaah" panose="020B0502040204020203" pitchFamily="34" charset="0"/>
              </a:rPr>
              <a:t>STUDIERETNING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6607906" y="4589906"/>
            <a:ext cx="50627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venir Next LT Pro Demi" panose="020B0604020202020204" pitchFamily="34" charset="0"/>
              </a:rPr>
              <a:t>SKOLEOPLÆRING</a:t>
            </a:r>
          </a:p>
        </p:txBody>
      </p:sp>
      <p:sp>
        <p:nvSpPr>
          <p:cNvPr id="2" name="Tekstfelt 1"/>
          <p:cNvSpPr txBox="1"/>
          <p:nvPr/>
        </p:nvSpPr>
        <p:spPr>
          <a:xfrm>
            <a:off x="7800796" y="398386"/>
            <a:ext cx="39437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isha" panose="020B0604020202020204" pitchFamily="34" charset="-79"/>
                <a:cs typeface="Gisha" panose="020B0604020202020204" pitchFamily="34" charset="-79"/>
              </a:rPr>
              <a:t>  EUX    EUD    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6951956" y="5616551"/>
            <a:ext cx="34355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Source Sans Pro SemiBold" panose="020B0604020202020204" pitchFamily="34" charset="0"/>
              </a:rPr>
              <a:t>INTROKURSUS</a:t>
            </a:r>
            <a:endParaRPr kumimoji="0" lang="da-DK" sz="360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Source Sans Pro SemiBold" panose="020B0604020202020204" pitchFamily="34" charset="0"/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4683978" y="1192709"/>
            <a:ext cx="37543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Sagona" panose="020B0604020202020204" pitchFamily="2" charset="0"/>
              </a:rPr>
              <a:t>FAGRETNING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7475573" y="1950359"/>
            <a:ext cx="40815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Daytona" panose="020B0604030500040204" pitchFamily="34" charset="0"/>
              </a:rPr>
              <a:t>GRUNDFORLØB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568749" y="1921943"/>
            <a:ext cx="3717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Sitka Heading Semibold" panose="020B0604020202020204" pitchFamily="2" charset="0"/>
              </a:rPr>
              <a:t>HOVEDFORLØB</a:t>
            </a:r>
          </a:p>
        </p:txBody>
      </p:sp>
      <p:sp>
        <p:nvSpPr>
          <p:cNvPr id="14" name="Tekstfelt 13"/>
          <p:cNvSpPr txBox="1"/>
          <p:nvPr/>
        </p:nvSpPr>
        <p:spPr>
          <a:xfrm>
            <a:off x="568749" y="545174"/>
            <a:ext cx="37641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ongenial SemiBold" panose="020B0604020202020204" pitchFamily="2" charset="0"/>
              </a:rPr>
              <a:t>BROBYGNING</a:t>
            </a:r>
          </a:p>
        </p:txBody>
      </p:sp>
      <p:sp>
        <p:nvSpPr>
          <p:cNvPr id="15" name="Rektangel 14"/>
          <p:cNvSpPr/>
          <p:nvPr/>
        </p:nvSpPr>
        <p:spPr>
          <a:xfrm>
            <a:off x="1973190" y="4383791"/>
            <a:ext cx="39501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w Cen MT Condensed Extra Bold" panose="020B0803020202020204" pitchFamily="34" charset="0"/>
              </a:rPr>
              <a:t>STX    HHX    </a:t>
            </a:r>
            <a:r>
              <a:rPr lang="da-DK" sz="4400" dirty="0">
                <a:solidFill>
                  <a:schemeClr val="accent4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HTX</a:t>
            </a:r>
            <a:r>
              <a:rPr kumimoji="0" lang="da-DK" sz="440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w Cen MT Condensed Extra Bold" panose="020B0803020202020204" pitchFamily="34" charset="0"/>
              </a:rPr>
              <a:t> 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B0F46358-62F3-D2F7-E9FA-A6FE52F8670F}"/>
              </a:ext>
            </a:extLst>
          </p:cNvPr>
          <p:cNvSpPr txBox="1"/>
          <p:nvPr/>
        </p:nvSpPr>
        <p:spPr>
          <a:xfrm>
            <a:off x="5231934" y="1983498"/>
            <a:ext cx="1204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SPS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DEF8548-987B-CF2A-8A90-230603B9ACB2}"/>
              </a:ext>
            </a:extLst>
          </p:cNvPr>
          <p:cNvSpPr txBox="1"/>
          <p:nvPr/>
        </p:nvSpPr>
        <p:spPr>
          <a:xfrm>
            <a:off x="4973444" y="295651"/>
            <a:ext cx="30331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5400" b="1" dirty="0">
                <a:solidFill>
                  <a:schemeClr val="accent4">
                    <a:lumMod val="50000"/>
                  </a:schemeClr>
                </a:solidFill>
                <a:latin typeface="Maiandra GD" panose="020E0502030308020204" pitchFamily="34" charset="0"/>
                <a:cs typeface="JasmineUPC" panose="02020603050405020304" pitchFamily="18" charset="-34"/>
              </a:rPr>
              <a:t>H</a:t>
            </a:r>
            <a:r>
              <a:rPr kumimoji="0" lang="da-DK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Maiandra GD" panose="020E0502030308020204" pitchFamily="34" charset="0"/>
                <a:cs typeface="JasmineUPC" panose="02020603050405020304" pitchFamily="18" charset="-34"/>
              </a:rPr>
              <a:t>F   IB </a:t>
            </a:r>
            <a:endParaRPr lang="da-DK" sz="5400" dirty="0">
              <a:latin typeface="Maiandra GD" panose="020E0502030308020204" pitchFamily="34" charset="0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4806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8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8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3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3" grpId="0"/>
      <p:bldP spid="2" grpId="0"/>
      <p:bldP spid="11" grpId="0"/>
      <p:bldP spid="10" grpId="0"/>
      <p:bldP spid="8" grpId="0"/>
      <p:bldP spid="12" grpId="0"/>
      <p:bldP spid="14" grpId="0"/>
      <p:bldP spid="15" grpId="0"/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: afrundede hjørner 2">
            <a:extLst>
              <a:ext uri="{FF2B5EF4-FFF2-40B4-BE49-F238E27FC236}">
                <a16:creationId xmlns:a16="http://schemas.microsoft.com/office/drawing/2014/main" id="{3D5AB79F-2919-474A-9340-A88E0064B663}"/>
              </a:ext>
            </a:extLst>
          </p:cNvPr>
          <p:cNvSpPr/>
          <p:nvPr/>
        </p:nvSpPr>
        <p:spPr>
          <a:xfrm>
            <a:off x="6763203" y="446302"/>
            <a:ext cx="4946073" cy="4741308"/>
          </a:xfrm>
          <a:prstGeom prst="roundRect">
            <a:avLst/>
          </a:prstGeom>
          <a:solidFill>
            <a:srgbClr val="669CB2"/>
          </a:solidFill>
          <a:ln w="31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Tekstfelt 7"/>
          <p:cNvSpPr txBox="1"/>
          <p:nvPr/>
        </p:nvSpPr>
        <p:spPr>
          <a:xfrm>
            <a:off x="331696" y="921568"/>
            <a:ext cx="5683544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a-DK" sz="26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  <a:t>Forberede til valg af ungdomsuddannelse</a:t>
            </a:r>
            <a:br>
              <a:rPr kumimoji="0" lang="da-DK" sz="26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</a:br>
            <a:endParaRPr kumimoji="0" lang="da-DK" sz="2600" b="0" i="0" u="none" strike="noStrike" kern="1200" cap="none" spc="0" normalizeH="0" baseline="0" noProof="0" dirty="0">
              <a:ln>
                <a:noFill/>
              </a:ln>
              <a:solidFill>
                <a:srgbClr val="605B4F">
                  <a:lumMod val="75000"/>
                </a:srgbClr>
              </a:solidFill>
              <a:effectLst/>
              <a:uLnTx/>
              <a:uFillTx/>
              <a:latin typeface="Daytona Pro Condensed" panose="020B050603050304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a-DK" sz="26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  <a:t>Udfordre eleverne i deres forestillinger </a:t>
            </a:r>
            <a:br>
              <a:rPr kumimoji="0" lang="da-DK" sz="26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</a:br>
            <a:r>
              <a:rPr kumimoji="0" lang="da-DK" sz="26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  <a:t>om uddannelse og job</a:t>
            </a:r>
            <a:br>
              <a:rPr kumimoji="0" lang="da-DK" sz="26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</a:br>
            <a:endParaRPr kumimoji="0" lang="da-DK" sz="2600" b="0" i="0" u="none" strike="noStrike" kern="1200" cap="none" spc="0" normalizeH="0" baseline="0" noProof="0" dirty="0">
              <a:ln>
                <a:noFill/>
              </a:ln>
              <a:solidFill>
                <a:srgbClr val="605B4F">
                  <a:lumMod val="75000"/>
                </a:srgbClr>
              </a:solidFill>
              <a:effectLst/>
              <a:uLnTx/>
              <a:uFillTx/>
              <a:latin typeface="Daytona Pro Condensed" panose="020B050603050304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a-DK" sz="2600" dirty="0">
                <a:solidFill>
                  <a:srgbClr val="605B4F">
                    <a:lumMod val="75000"/>
                  </a:srgbClr>
                </a:solidFill>
                <a:latin typeface="Daytona Pro Condensed" panose="020B0506030503040204" pitchFamily="34" charset="0"/>
              </a:rPr>
              <a:t>Vække nysgerrighed og refleksion </a:t>
            </a:r>
            <a:br>
              <a:rPr lang="da-DK" sz="2600" dirty="0">
                <a:solidFill>
                  <a:srgbClr val="605B4F">
                    <a:lumMod val="75000"/>
                  </a:srgbClr>
                </a:solidFill>
                <a:latin typeface="Daytona Pro Condensed" panose="020B0506030503040204" pitchFamily="34" charset="0"/>
              </a:rPr>
            </a:br>
            <a:r>
              <a:rPr lang="da-DK" sz="2600" dirty="0">
                <a:solidFill>
                  <a:srgbClr val="605B4F">
                    <a:lumMod val="75000"/>
                  </a:srgbClr>
                </a:solidFill>
                <a:latin typeface="Daytona Pro Condensed" panose="020B0506030503040204" pitchFamily="34" charset="0"/>
              </a:rPr>
              <a:t>for at skabe afsæt for læring</a:t>
            </a:r>
            <a:endParaRPr kumimoji="0" lang="da-DK" sz="2600" b="0" i="0" u="none" strike="noStrike" kern="1200" cap="none" spc="0" normalizeH="0" baseline="0" noProof="0" dirty="0">
              <a:ln>
                <a:noFill/>
              </a:ln>
              <a:solidFill>
                <a:srgbClr val="605B4F">
                  <a:lumMod val="75000"/>
                </a:srgbClr>
              </a:solidFill>
              <a:effectLst/>
              <a:uLnTx/>
              <a:uFillTx/>
              <a:latin typeface="Daytona Pro Condensed" panose="020B0506030503040204" pitchFamily="34" charset="0"/>
              <a:ea typeface="+mn-ea"/>
              <a:cs typeface="+mn-cs"/>
            </a:endParaRPr>
          </a:p>
        </p:txBody>
      </p:sp>
      <p:sp>
        <p:nvSpPr>
          <p:cNvPr id="15" name="AutoShape 14" descr="Crowd free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Daytona Pro Condensed" panose="020B0506030503040204" pitchFamily="34" charset="0"/>
              <a:ea typeface="+mn-ea"/>
              <a:cs typeface="+mn-cs"/>
            </a:endParaRPr>
          </a:p>
        </p:txBody>
      </p:sp>
      <p:pic>
        <p:nvPicPr>
          <p:cNvPr id="21" name="Billede 2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59" b="11502"/>
          <a:stretch/>
        </p:blipFill>
        <p:spPr>
          <a:xfrm>
            <a:off x="873407" y="4435293"/>
            <a:ext cx="1592644" cy="12492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Billede 2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804" b="12380"/>
          <a:stretch/>
        </p:blipFill>
        <p:spPr>
          <a:xfrm>
            <a:off x="2466051" y="4429420"/>
            <a:ext cx="1647754" cy="12492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C55EFE42-273C-4AE7-9F16-7D4E7DBA0DF9}"/>
              </a:ext>
            </a:extLst>
          </p:cNvPr>
          <p:cNvSpPr/>
          <p:nvPr/>
        </p:nvSpPr>
        <p:spPr>
          <a:xfrm>
            <a:off x="0" y="5655336"/>
            <a:ext cx="12191999" cy="1283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2681EE13-49ED-4204-8671-6790BBF0C3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7460" y="741770"/>
            <a:ext cx="1116000" cy="1116000"/>
          </a:xfrm>
          <a:prstGeom prst="rect">
            <a:avLst/>
          </a:prstGeom>
          <a:ln>
            <a:noFill/>
          </a:ln>
        </p:spPr>
      </p:pic>
      <p:pic>
        <p:nvPicPr>
          <p:cNvPr id="35" name="Billede 34">
            <a:extLst>
              <a:ext uri="{FF2B5EF4-FFF2-40B4-BE49-F238E27FC236}">
                <a16:creationId xmlns:a16="http://schemas.microsoft.com/office/drawing/2014/main" id="{F129EBD3-01A2-453E-95BB-4553BBCC47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303" y="2830487"/>
            <a:ext cx="1116000" cy="1116000"/>
          </a:xfrm>
          <a:prstGeom prst="rect">
            <a:avLst/>
          </a:prstGeom>
          <a:ln>
            <a:noFill/>
          </a:ln>
        </p:spPr>
      </p:pic>
      <p:pic>
        <p:nvPicPr>
          <p:cNvPr id="36" name="Billede 35">
            <a:extLst>
              <a:ext uri="{FF2B5EF4-FFF2-40B4-BE49-F238E27FC236}">
                <a16:creationId xmlns:a16="http://schemas.microsoft.com/office/drawing/2014/main" id="{F1ED935E-86FA-4131-B71F-E96DBCCE88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332" y="2272487"/>
            <a:ext cx="1116000" cy="1116000"/>
          </a:xfrm>
          <a:prstGeom prst="rect">
            <a:avLst/>
          </a:prstGeom>
          <a:ln>
            <a:noFill/>
          </a:ln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7A5C0F6D-1C16-4397-BACD-B9B09B0ACCD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430" y="1082427"/>
            <a:ext cx="1216590" cy="1216590"/>
          </a:xfrm>
          <a:prstGeom prst="rect">
            <a:avLst/>
          </a:prstGeom>
          <a:ln>
            <a:noFill/>
          </a:ln>
        </p:spPr>
      </p:pic>
      <p:pic>
        <p:nvPicPr>
          <p:cNvPr id="38" name="Billede 37">
            <a:extLst>
              <a:ext uri="{FF2B5EF4-FFF2-40B4-BE49-F238E27FC236}">
                <a16:creationId xmlns:a16="http://schemas.microsoft.com/office/drawing/2014/main" id="{D028C461-F07C-46C6-947A-5AC610E95CF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440" y="3768345"/>
            <a:ext cx="1116000" cy="1116000"/>
          </a:xfrm>
          <a:prstGeom prst="rect">
            <a:avLst/>
          </a:prstGeom>
        </p:spPr>
      </p:pic>
      <p:pic>
        <p:nvPicPr>
          <p:cNvPr id="39" name="Billede 38">
            <a:extLst>
              <a:ext uri="{FF2B5EF4-FFF2-40B4-BE49-F238E27FC236}">
                <a16:creationId xmlns:a16="http://schemas.microsoft.com/office/drawing/2014/main" id="{1FC3BFD7-4909-435C-A1F3-6BB8D1D8051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430" y="2867045"/>
            <a:ext cx="1116000" cy="1116000"/>
          </a:xfrm>
          <a:prstGeom prst="rect">
            <a:avLst/>
          </a:prstGeom>
          <a:ln>
            <a:noFill/>
          </a:ln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5D271265-9BAD-4438-9DF5-936EFA1C24B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549" y="1082426"/>
            <a:ext cx="1116000" cy="1116000"/>
          </a:xfrm>
          <a:prstGeom prst="rect">
            <a:avLst/>
          </a:prstGeom>
          <a:ln>
            <a:noFill/>
          </a:ln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27899A51-B095-4AED-9DAD-0AD556E7A358}"/>
              </a:ext>
            </a:extLst>
          </p:cNvPr>
          <p:cNvSpPr/>
          <p:nvPr/>
        </p:nvSpPr>
        <p:spPr>
          <a:xfrm>
            <a:off x="1750225" y="5772672"/>
            <a:ext cx="8278356" cy="911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da-DK" sz="4000" dirty="0">
                <a:solidFill>
                  <a:srgbClr val="605B4F">
                    <a:lumMod val="75000"/>
                  </a:srgbClr>
                </a:solidFill>
                <a:latin typeface="Daytona Condensed" panose="020B0506030503040204" pitchFamily="34" charset="0"/>
              </a:rPr>
              <a:t>KOLLEKTIV VEJLEDNING I UDSKOLINGEN</a:t>
            </a:r>
          </a:p>
        </p:txBody>
      </p:sp>
    </p:spTree>
    <p:extLst>
      <p:ext uri="{BB962C8B-B14F-4D97-AF65-F5344CB8AC3E}">
        <p14:creationId xmlns:p14="http://schemas.microsoft.com/office/powerpoint/2010/main" val="1915919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ktangel 42">
            <a:extLst>
              <a:ext uri="{FF2B5EF4-FFF2-40B4-BE49-F238E27FC236}">
                <a16:creationId xmlns:a16="http://schemas.microsoft.com/office/drawing/2014/main" id="{F5D0BA6D-A5DC-4BEA-92B2-4C396763181F}"/>
              </a:ext>
            </a:extLst>
          </p:cNvPr>
          <p:cNvSpPr/>
          <p:nvPr/>
        </p:nvSpPr>
        <p:spPr>
          <a:xfrm>
            <a:off x="8009401" y="0"/>
            <a:ext cx="423276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3600" b="0" i="0" u="none" strike="noStrike" kern="1200" cap="none" spc="0" normalizeH="0" baseline="0" noProof="0" dirty="0">
              <a:ln>
                <a:noFill/>
              </a:ln>
              <a:solidFill>
                <a:srgbClr val="605B4F">
                  <a:lumMod val="50000"/>
                </a:srgbClr>
              </a:solidFill>
              <a:effectLst/>
              <a:uLnTx/>
              <a:uFillTx/>
              <a:latin typeface="Daytona Condensed" panose="020B0506030503040204" pitchFamily="34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A57688E-6BF3-4304-952B-A3681BAB7E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2" t="871" r="983" b="1594"/>
          <a:stretch/>
        </p:blipFill>
        <p:spPr>
          <a:xfrm>
            <a:off x="8642776" y="1410278"/>
            <a:ext cx="2822611" cy="39493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2" descr="Billedresultat for paper plane">
            <a:extLst>
              <a:ext uri="{FF2B5EF4-FFF2-40B4-BE49-F238E27FC236}">
                <a16:creationId xmlns:a16="http://schemas.microsoft.com/office/drawing/2014/main" id="{7DDED1D8-4386-4AEA-8E3D-96EC32C41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0519">
            <a:off x="6574496" y="3101043"/>
            <a:ext cx="1930346" cy="181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4C0E46EB-A629-48EB-BA26-F6803ED01C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434" y="4206457"/>
            <a:ext cx="3577055" cy="3577055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322A0075-C4BF-4665-8192-A1AB5F4CDECD}"/>
              </a:ext>
            </a:extLst>
          </p:cNvPr>
          <p:cNvSpPr txBox="1"/>
          <p:nvPr/>
        </p:nvSpPr>
        <p:spPr>
          <a:xfrm>
            <a:off x="1691100" y="349598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800" b="1" dirty="0">
                <a:solidFill>
                  <a:schemeClr val="tx2">
                    <a:lumMod val="75000"/>
                  </a:schemeClr>
                </a:solidFill>
                <a:latin typeface="Daytona Pro Condensed" panose="020B0506030503040204"/>
              </a:rPr>
              <a:t>1. introdag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1E55E228-DD0E-4E8D-BCD2-CAEC6A92C204}"/>
              </a:ext>
            </a:extLst>
          </p:cNvPr>
          <p:cNvSpPr txBox="1"/>
          <p:nvPr/>
        </p:nvSpPr>
        <p:spPr>
          <a:xfrm>
            <a:off x="357354" y="4530613"/>
            <a:ext cx="32565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800" b="1" dirty="0">
                <a:solidFill>
                  <a:srgbClr val="605B4F">
                    <a:lumMod val="75000"/>
                  </a:srgbClr>
                </a:solidFill>
                <a:latin typeface="Daytona Pro Condensed" panose="020B0506030503040204" pitchFamily="34" charset="0"/>
              </a:rPr>
              <a:t>Én dag i september</a:t>
            </a:r>
            <a:endParaRPr kumimoji="0" lang="da-DK" sz="2800" b="1" i="0" u="none" strike="noStrike" kern="1200" cap="none" spc="0" normalizeH="0" baseline="0" noProof="0" dirty="0">
              <a:ln>
                <a:noFill/>
              </a:ln>
              <a:solidFill>
                <a:srgbClr val="605B4F">
                  <a:lumMod val="75000"/>
                </a:srgbClr>
              </a:solidFill>
              <a:effectLst/>
              <a:uLnTx/>
              <a:uFillTx/>
              <a:latin typeface="Daytona Pro Condensed" panose="020B0506030503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  <a:t>Hele klassen besøger </a:t>
            </a:r>
            <a:b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</a:b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  <a:t>en erhvervsskole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E890BF42-1A6C-4F14-AD75-14DC3023C2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4" y="1613385"/>
            <a:ext cx="1728000" cy="1152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1DED893B-0A1A-4535-BE8E-8D63C6C798F1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107" y="1619917"/>
            <a:ext cx="1927786" cy="1152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4F493277-E27F-4E8C-95F9-42041913878F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59" y="2913187"/>
            <a:ext cx="1897846" cy="1152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6" descr="Clothes and accessories in an apparel store">
            <a:extLst>
              <a:ext uri="{FF2B5EF4-FFF2-40B4-BE49-F238E27FC236}">
                <a16:creationId xmlns:a16="http://schemas.microsoft.com/office/drawing/2014/main" id="{AB4D34A9-21F8-441D-9D22-7A3A06C45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23" y="2913187"/>
            <a:ext cx="1790563" cy="115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ttps://images.unsplash.com/photo-1519781542704-957ff19eff00?ixlib=rb-0.3.5&amp;ixid=eyJhcHBfaWQiOjEyMDd9&amp;s=c351475860e8248dcd543ebbba1aa24f&amp;dpr=1&amp;auto=format&amp;fit=crop&amp;w=1000&amp;q=80&amp;cs=tinysrgb">
            <a:extLst>
              <a:ext uri="{FF2B5EF4-FFF2-40B4-BE49-F238E27FC236}">
                <a16:creationId xmlns:a16="http://schemas.microsoft.com/office/drawing/2014/main" id="{582E2456-794E-4D23-A81B-EDE1F04A3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107" y="2913187"/>
            <a:ext cx="1871342" cy="115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School, Hair, Salon, Hairdresser">
            <a:extLst>
              <a:ext uri="{FF2B5EF4-FFF2-40B4-BE49-F238E27FC236}">
                <a16:creationId xmlns:a16="http://schemas.microsoft.com/office/drawing/2014/main" id="{1833FA73-314B-4130-941F-A79CF4AD2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159" y="1618127"/>
            <a:ext cx="1897846" cy="115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679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illedresultat for study aalbor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8680">
            <a:off x="190363" y="307906"/>
            <a:ext cx="1813114" cy="93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felt 6"/>
          <p:cNvSpPr txBox="1"/>
          <p:nvPr/>
        </p:nvSpPr>
        <p:spPr>
          <a:xfrm>
            <a:off x="2660188" y="1157154"/>
            <a:ext cx="7222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  <a:t>UDDANNELSESMESSE I  NOVEMBER </a:t>
            </a:r>
          </a:p>
        </p:txBody>
      </p:sp>
      <p:sp>
        <p:nvSpPr>
          <p:cNvPr id="16" name="Tekstfelt 15"/>
          <p:cNvSpPr txBox="1"/>
          <p:nvPr/>
        </p:nvSpPr>
        <p:spPr>
          <a:xfrm>
            <a:off x="2608067" y="4994203"/>
            <a:ext cx="7037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75000"/>
                    <a:lumOff val="25000"/>
                  </a:srgbClr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  <a:t>Inspiration til valg af intro-kurser i foråret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39F6E439-0B52-49F7-A755-8CCA5D6E2A35}"/>
              </a:ext>
            </a:extLst>
          </p:cNvPr>
          <p:cNvSpPr txBox="1"/>
          <p:nvPr/>
        </p:nvSpPr>
        <p:spPr>
          <a:xfrm>
            <a:off x="3017505" y="426147"/>
            <a:ext cx="62181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1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75000"/>
                    <a:lumOff val="25000"/>
                  </a:srgbClr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  <a:t>FOR ELEVER &amp; FORÆLDRE</a:t>
            </a:r>
          </a:p>
        </p:txBody>
      </p:sp>
      <p:pic>
        <p:nvPicPr>
          <p:cNvPr id="1026" name="Picture 2" descr="Billedresultat for study aalborg">
            <a:extLst>
              <a:ext uri="{FF2B5EF4-FFF2-40B4-BE49-F238E27FC236}">
                <a16:creationId xmlns:a16="http://schemas.microsoft.com/office/drawing/2014/main" id="{4CFAF56B-35F4-4AAE-8348-7B1543AD5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76" y="1951774"/>
            <a:ext cx="2886474" cy="2886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Billedresultat for study aalborg">
            <a:extLst>
              <a:ext uri="{FF2B5EF4-FFF2-40B4-BE49-F238E27FC236}">
                <a16:creationId xmlns:a16="http://schemas.microsoft.com/office/drawing/2014/main" id="{7895B2CA-05A3-4DF1-8BC2-B7AD2694B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890" y="1971295"/>
            <a:ext cx="2886474" cy="2886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Billedresultat for study aalborg">
            <a:extLst>
              <a:ext uri="{FF2B5EF4-FFF2-40B4-BE49-F238E27FC236}">
                <a16:creationId xmlns:a16="http://schemas.microsoft.com/office/drawing/2014/main" id="{6192816E-EAA2-4455-BAFA-4584387A4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067" y="1951774"/>
            <a:ext cx="3858853" cy="2894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3D8A2387-7844-48FC-955D-8AF635B4DBC7}"/>
              </a:ext>
            </a:extLst>
          </p:cNvPr>
          <p:cNvSpPr/>
          <p:nvPr/>
        </p:nvSpPr>
        <p:spPr>
          <a:xfrm>
            <a:off x="0" y="5600700"/>
            <a:ext cx="12191999" cy="1340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2909062" y="5716925"/>
            <a:ext cx="66280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600" b="1" i="0" u="none" strike="noStrike" kern="1200" cap="none" spc="30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  <a:t>STUDY AALBORG</a:t>
            </a:r>
          </a:p>
        </p:txBody>
      </p:sp>
    </p:spTree>
    <p:extLst>
      <p:ext uri="{BB962C8B-B14F-4D97-AF65-F5344CB8AC3E}">
        <p14:creationId xmlns:p14="http://schemas.microsoft.com/office/powerpoint/2010/main" val="3200684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8B377EB1-39DB-4F80-843D-7CEB98924906}"/>
              </a:ext>
            </a:extLst>
          </p:cNvPr>
          <p:cNvSpPr/>
          <p:nvPr/>
        </p:nvSpPr>
        <p:spPr>
          <a:xfrm>
            <a:off x="6219931" y="0"/>
            <a:ext cx="597207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6608000" y="5366852"/>
            <a:ext cx="5237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  <a:t>2 + 2 dage - foråret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  <a:t>Hver enkelt elev besøger </a:t>
            </a:r>
            <a:b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</a:b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  <a:t>to ungdomsuddannelser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7830523" y="290819"/>
            <a:ext cx="2566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  <a:t>Intro-kurser</a:t>
            </a:r>
            <a:r>
              <a:rPr kumimoji="0" lang="da-DK" sz="36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AF0475B6-854A-4800-BB40-F5A9AECEFA7B}"/>
              </a:ext>
            </a:extLst>
          </p:cNvPr>
          <p:cNvSpPr txBox="1"/>
          <p:nvPr/>
        </p:nvSpPr>
        <p:spPr>
          <a:xfrm>
            <a:off x="670316" y="290819"/>
            <a:ext cx="4388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  <a:t>Vejledning i klassen</a:t>
            </a: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srgbClr val="3C5D50"/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  <a:t> </a:t>
            </a:r>
            <a:endParaRPr kumimoji="0" lang="da-DK" sz="3200" b="1" i="0" u="none" strike="noStrike" kern="1200" cap="none" spc="0" normalizeH="0" baseline="0" noProof="0" dirty="0">
              <a:ln>
                <a:noFill/>
              </a:ln>
              <a:solidFill>
                <a:srgbClr val="3C5D50"/>
              </a:solidFill>
              <a:effectLst/>
              <a:uLnTx/>
              <a:uFillTx/>
              <a:latin typeface="Daytona Pro Condensed" panose="020B0506030503040204" pitchFamily="34" charset="0"/>
              <a:ea typeface="+mn-ea"/>
              <a:cs typeface="+mn-cs"/>
            </a:endParaRP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6689CDF2-7CD6-4FCF-9EE2-ABEF007B2858}"/>
              </a:ext>
            </a:extLst>
          </p:cNvPr>
          <p:cNvSpPr txBox="1"/>
          <p:nvPr/>
        </p:nvSpPr>
        <p:spPr>
          <a:xfrm>
            <a:off x="1156599" y="1125636"/>
            <a:ext cx="3691075" cy="589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a-DK" sz="2400" dirty="0">
                <a:solidFill>
                  <a:srgbClr val="605B4F">
                    <a:lumMod val="75000"/>
                  </a:srgbClr>
                </a:solidFill>
                <a:latin typeface="Daytona Pro Condensed" panose="020B0506030503040204" pitchFamily="34" charset="0"/>
              </a:rPr>
              <a:t>Tilmelding til Intro-kurser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958762BC-F4D8-4D77-9BC7-0C9047D80662}"/>
              </a:ext>
            </a:extLst>
          </p:cNvPr>
          <p:cNvSpPr txBox="1"/>
          <p:nvPr/>
        </p:nvSpPr>
        <p:spPr>
          <a:xfrm>
            <a:off x="844614" y="4232962"/>
            <a:ext cx="4388746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75000"/>
                  </a:srgbClr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  <a:t>Efterbehandling af </a:t>
            </a:r>
            <a:r>
              <a:rPr lang="da-DK" sz="2400" dirty="0">
                <a:solidFill>
                  <a:srgbClr val="605B4F">
                    <a:lumMod val="75000"/>
                  </a:srgbClr>
                </a:solidFill>
                <a:latin typeface="Daytona Pro Condensed" panose="020B0506030503040204" pitchFamily="34" charset="0"/>
              </a:rPr>
              <a:t>Intro-kurser</a:t>
            </a: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srgbClr val="605B4F">
                  <a:lumMod val="75000"/>
                </a:srgbClr>
              </a:solidFill>
              <a:effectLst/>
              <a:uLnTx/>
              <a:uFillTx/>
              <a:latin typeface="Daytona Pro Condensed" panose="020B0506030503040204" pitchFamily="34" charset="0"/>
              <a:ea typeface="+mn-ea"/>
              <a:cs typeface="+mn-cs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15BE176-09CC-4788-85E9-7D587A2B4A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52" b="61592" l="1823" r="980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3379"/>
          <a:stretch/>
        </p:blipFill>
        <p:spPr bwMode="auto">
          <a:xfrm>
            <a:off x="945212" y="1765549"/>
            <a:ext cx="4251298" cy="221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lede 10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7F390C2-AA7C-46C9-922A-D44751C655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000" y="1765549"/>
            <a:ext cx="2445045" cy="3394824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7FC68913-AB5F-4701-A17C-7057BA2BAD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000" y="1799510"/>
            <a:ext cx="2445045" cy="3395102"/>
          </a:xfrm>
          <a:prstGeom prst="rect">
            <a:avLst/>
          </a:prstGeom>
        </p:spPr>
      </p:pic>
      <p:pic>
        <p:nvPicPr>
          <p:cNvPr id="1032" name="Picture 8" descr="Free vector group of people with speech bubbles">
            <a:extLst>
              <a:ext uri="{FF2B5EF4-FFF2-40B4-BE49-F238E27FC236}">
                <a16:creationId xmlns:a16="http://schemas.microsoft.com/office/drawing/2014/main" id="{A34BDD22-5750-431E-9C3C-0ED65A6CA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605B4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337" b="98034" l="8307" r="92812">
                        <a14:foregroundMark x1="8626" y1="38329" x2="23163" y2="24324"/>
                        <a14:foregroundMark x1="23163" y1="24324" x2="10703" y2="20885"/>
                        <a14:foregroundMark x1="10703" y1="20885" x2="21725" y2="36855"/>
                        <a14:foregroundMark x1="12780" y1="40541" x2="23482" y2="38821"/>
                        <a14:foregroundMark x1="23482" y1="38821" x2="23802" y2="28010"/>
                        <a14:foregroundMark x1="31150" y1="25553" x2="41374" y2="39066"/>
                        <a14:foregroundMark x1="41374" y1="39066" x2="42812" y2="39558"/>
                        <a14:foregroundMark x1="57508" y1="42015" x2="57508" y2="42015"/>
                        <a14:foregroundMark x1="53834" y1="44963" x2="53834" y2="44963"/>
                        <a14:foregroundMark x1="89297" y1="32678" x2="84824" y2="22359"/>
                        <a14:foregroundMark x1="84824" y1="22359" x2="84824" y2="22359"/>
                        <a14:foregroundMark x1="80032" y1="44717" x2="86581" y2="26290"/>
                        <a14:foregroundMark x1="92971" y1="29975" x2="92971" y2="29975"/>
                        <a14:foregroundMark x1="40735" y1="26290" x2="43610" y2="33907"/>
                        <a14:foregroundMark x1="46326" y1="25799" x2="46326" y2="25799"/>
                        <a14:foregroundMark x1="62939" y1="26044" x2="65176" y2="38084"/>
                        <a14:foregroundMark x1="65176" y1="38084" x2="65176" y2="38329"/>
                        <a14:foregroundMark x1="64058" y1="20393" x2="63099" y2="33170"/>
                        <a14:foregroundMark x1="63099" y1="33170" x2="58147" y2="25799"/>
                        <a14:foregroundMark x1="57987" y1="31204" x2="63259" y2="39803"/>
                        <a14:foregroundMark x1="64377" y1="41523" x2="72684" y2="28010"/>
                        <a14:foregroundMark x1="55591" y1="43980" x2="55591" y2="43980"/>
                        <a14:foregroundMark x1="14696" y1="59214" x2="16613" y2="76167"/>
                        <a14:foregroundMark x1="16613" y1="76167" x2="15495" y2="90909"/>
                        <a14:foregroundMark x1="12141" y1="90172" x2="17732" y2="86732"/>
                        <a14:foregroundMark x1="17412" y1="91892" x2="9425" y2="91155"/>
                        <a14:foregroundMark x1="9425" y1="91155" x2="9425" y2="91155"/>
                        <a14:foregroundMark x1="17891" y1="91892" x2="22524" y2="89926"/>
                        <a14:foregroundMark x1="24920" y1="91646" x2="16294" y2="92383"/>
                        <a14:foregroundMark x1="16294" y1="92383" x2="15335" y2="93366"/>
                        <a14:foregroundMark x1="37700" y1="56511" x2="36422" y2="94840"/>
                        <a14:foregroundMark x1="48083" y1="98034" x2="38978" y2="93612"/>
                        <a14:foregroundMark x1="38978" y1="93612" x2="30192" y2="96806"/>
                        <a14:foregroundMark x1="53674" y1="98034" x2="62300" y2="97052"/>
                        <a14:foregroundMark x1="83546" y1="95577" x2="84026" y2="65111"/>
                        <a14:foregroundMark x1="84026" y1="65111" x2="84026" y2="65111"/>
                        <a14:foregroundMark x1="41534" y1="33170" x2="44569" y2="36118"/>
                        <a14:foregroundMark x1="33866" y1="45700" x2="33866" y2="45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8" y="4822034"/>
            <a:ext cx="3131484" cy="203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ee vector web design concept">
            <a:extLst>
              <a:ext uri="{FF2B5EF4-FFF2-40B4-BE49-F238E27FC236}">
                <a16:creationId xmlns:a16="http://schemas.microsoft.com/office/drawing/2014/main" id="{7B68546A-81CB-4E17-916E-728FA72372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prstClr val="black"/>
              <a:srgbClr val="605B4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1693" b="99521" l="9744" r="89776">
                        <a14:foregroundMark x1="28115" y1="92971" x2="28115" y2="95048"/>
                        <a14:foregroundMark x1="27316" y1="98403" x2="27316" y2="99521"/>
                        <a14:foregroundMark x1="61502" y1="45208" x2="53514" y2="54952"/>
                        <a14:foregroundMark x1="53514" y1="54952" x2="40096" y2="52077"/>
                        <a14:foregroundMark x1="40096" y1="52077" x2="39936" y2="52077"/>
                        <a14:foregroundMark x1="34185" y1="56869" x2="49042" y2="56550"/>
                        <a14:foregroundMark x1="49042" y1="56550" x2="58147" y2="56869"/>
                        <a14:foregroundMark x1="58147" y1="56869" x2="63578" y2="56550"/>
                        <a14:foregroundMark x1="73163" y1="57188" x2="80351" y2="43610"/>
                        <a14:foregroundMark x1="19010" y1="43930" x2="27157" y2="56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395"/>
          <a:stretch/>
        </p:blipFill>
        <p:spPr bwMode="auto">
          <a:xfrm>
            <a:off x="3781141" y="5442546"/>
            <a:ext cx="2190930" cy="141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653DC476-BA09-423B-9106-CBD22064BDE8}"/>
              </a:ext>
            </a:extLst>
          </p:cNvPr>
          <p:cNvSpPr txBox="1"/>
          <p:nvPr/>
        </p:nvSpPr>
        <p:spPr>
          <a:xfrm>
            <a:off x="7166493" y="1334639"/>
            <a:ext cx="1328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GYM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B8C3C692-3D3F-43CC-9B8C-71CFA4037489}"/>
              </a:ext>
            </a:extLst>
          </p:cNvPr>
          <p:cNvSpPr txBox="1"/>
          <p:nvPr/>
        </p:nvSpPr>
        <p:spPr>
          <a:xfrm>
            <a:off x="10142973" y="1345376"/>
            <a:ext cx="1251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EUD/EUX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2BC84163-7385-4037-B543-C28B3AB6C1B4}"/>
              </a:ext>
            </a:extLst>
          </p:cNvPr>
          <p:cNvSpPr txBox="1"/>
          <p:nvPr/>
        </p:nvSpPr>
        <p:spPr>
          <a:xfrm>
            <a:off x="0" y="-54000"/>
            <a:ext cx="12192000" cy="6912000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8" name="Rektangel: afrundede hjørner 7">
            <a:extLst>
              <a:ext uri="{FF2B5EF4-FFF2-40B4-BE49-F238E27FC236}">
                <a16:creationId xmlns:a16="http://schemas.microsoft.com/office/drawing/2014/main" id="{D032EBE6-4867-4498-AA5A-151CDE615D81}"/>
              </a:ext>
            </a:extLst>
          </p:cNvPr>
          <p:cNvSpPr/>
          <p:nvPr/>
        </p:nvSpPr>
        <p:spPr>
          <a:xfrm>
            <a:off x="1650380" y="2271789"/>
            <a:ext cx="8987883" cy="1728000"/>
          </a:xfrm>
          <a:prstGeom prst="roundRect">
            <a:avLst/>
          </a:prstGeom>
          <a:solidFill>
            <a:srgbClr val="2B8D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D8545A1D-551C-4807-B043-35A83B9FBC38}"/>
              </a:ext>
            </a:extLst>
          </p:cNvPr>
          <p:cNvSpPr txBox="1"/>
          <p:nvPr/>
        </p:nvSpPr>
        <p:spPr>
          <a:xfrm>
            <a:off x="2088254" y="2629617"/>
            <a:ext cx="81069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 dirty="0">
                <a:ln w="0"/>
                <a:solidFill>
                  <a:schemeClr val="tx1"/>
                </a:solidFill>
                <a:latin typeface="72 Condensed" panose="020B0506030000000003" pitchFamily="34" charset="0"/>
                <a:cs typeface="72 Condensed" panose="020B0506030000000003" pitchFamily="34" charset="0"/>
              </a:rPr>
              <a:t>TILMELDING ER BINDENDE!</a:t>
            </a:r>
          </a:p>
          <a:p>
            <a:endParaRPr lang="da-DK" dirty="0"/>
          </a:p>
        </p:txBody>
      </p:sp>
      <p:pic>
        <p:nvPicPr>
          <p:cNvPr id="5" name="Billede 4" descr="Et billede, der indeholder cirkel&#10;&#10;Automatisk genereret beskrivelse">
            <a:extLst>
              <a:ext uri="{FF2B5EF4-FFF2-40B4-BE49-F238E27FC236}">
                <a16:creationId xmlns:a16="http://schemas.microsoft.com/office/drawing/2014/main" id="{D9BE7440-BCFC-4FB6-BD1F-B159644AEA6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736" b="99482" l="685" r="96918">
                        <a14:foregroundMark x1="6336" y1="51641" x2="7877" y2="69257"/>
                        <a14:foregroundMark x1="7877" y1="69257" x2="12329" y2="81865"/>
                        <a14:foregroundMark x1="12329" y1="81865" x2="26027" y2="94819"/>
                        <a14:foregroundMark x1="26027" y1="94819" x2="34247" y2="94646"/>
                        <a14:foregroundMark x1="5993" y1="72366" x2="1027" y2="60449"/>
                        <a14:foregroundMark x1="1027" y1="60449" x2="1027" y2="60276"/>
                        <a14:foregroundMark x1="36986" y1="99482" x2="36986" y2="99482"/>
                        <a14:foregroundMark x1="77911" y1="46459" x2="77911" y2="46459"/>
                        <a14:foregroundMark x1="77055" y1="64594" x2="77055" y2="64594"/>
                        <a14:foregroundMark x1="72603" y1="46632" x2="72603" y2="46632"/>
                        <a14:foregroundMark x1="78253" y1="25389" x2="78253" y2="25389"/>
                        <a14:foregroundMark x1="84932" y1="14680" x2="84932" y2="14680"/>
                        <a14:foregroundMark x1="84760" y1="31088" x2="84760" y2="31088"/>
                        <a14:foregroundMark x1="80308" y1="42314" x2="80308" y2="42314"/>
                        <a14:foregroundMark x1="86130" y1="44732" x2="86130" y2="44732"/>
                        <a14:foregroundMark x1="92637" y1="49223" x2="92637" y2="49223"/>
                        <a14:foregroundMark x1="82705" y1="31088" x2="82705" y2="31088"/>
                        <a14:foregroundMark x1="81678" y1="31261" x2="81678" y2="31261"/>
                        <a14:foregroundMark x1="97260" y1="41623" x2="97260" y2="41623"/>
                        <a14:foregroundMark x1="75342" y1="53195" x2="75342" y2="53195"/>
                        <a14:foregroundMark x1="26199" y1="48532" x2="28082" y2="52332"/>
                        <a14:foregroundMark x1="49144" y1="49050" x2="49486" y2="51641"/>
                        <a14:foregroundMark x1="74144" y1="25734" x2="74144" y2="25734"/>
                        <a14:foregroundMark x1="74144" y1="25734" x2="74144" y2="25734"/>
                        <a14:foregroundMark x1="70034" y1="37478" x2="70034" y2="37478"/>
                        <a14:foregroundMark x1="73973" y1="77547" x2="73973" y2="77547"/>
                        <a14:foregroundMark x1="73973" y1="77547" x2="73973" y2="77547"/>
                        <a14:foregroundMark x1="73973" y1="77547" x2="79110" y2="74957"/>
                        <a14:foregroundMark x1="80308" y1="71157" x2="74658" y2="77893"/>
                        <a14:foregroundMark x1="74658" y1="77893" x2="74658" y2="77893"/>
                        <a14:foregroundMark x1="71747" y1="78929" x2="77911" y2="77893"/>
                        <a14:foregroundMark x1="79110" y1="74439" x2="72089" y2="78756"/>
                        <a14:foregroundMark x1="85103" y1="51295" x2="85103" y2="51295"/>
                        <a14:foregroundMark x1="78596" y1="49050" x2="78596" y2="49050"/>
                        <a14:foregroundMark x1="75000" y1="53195" x2="75000" y2="53195"/>
                        <a14:foregroundMark x1="72432" y1="61140" x2="72432" y2="61140"/>
                        <a14:foregroundMark x1="77055" y1="60622" x2="77055" y2="60622"/>
                        <a14:foregroundMark x1="73288" y1="61140" x2="78596" y2="64594"/>
                        <a14:foregroundMark x1="80651" y1="64594" x2="75000" y2="58549"/>
                        <a14:foregroundMark x1="74658" y1="62003" x2="73801" y2="60276"/>
                        <a14:foregroundMark x1="73288" y1="52850" x2="73973" y2="43351"/>
                        <a14:foregroundMark x1="73973" y1="43351" x2="75342" y2="44905"/>
                        <a14:foregroundMark x1="71918" y1="79275" x2="76370" y2="79102"/>
                        <a14:foregroundMark x1="66952" y1="38515" x2="66781" y2="38687"/>
                        <a14:foregroundMark x1="66952" y1="39551" x2="66438" y2="45250"/>
                        <a14:foregroundMark x1="67295" y1="40415" x2="73630" y2="31952"/>
                        <a14:foregroundMark x1="73630" y1="31952" x2="73630" y2="27634"/>
                        <a14:foregroundMark x1="74144" y1="25734" x2="74144" y2="25734"/>
                        <a14:foregroundMark x1="74144" y1="25734" x2="76370" y2="14162"/>
                        <a14:foregroundMark x1="81507" y1="30052" x2="89041" y2="17617"/>
                        <a14:foregroundMark x1="87329" y1="9154" x2="87329" y2="9154"/>
                        <a14:foregroundMark x1="86986" y1="8290" x2="86986" y2="8290"/>
                        <a14:foregroundMark x1="90411" y1="13644" x2="90411" y2="13644"/>
                        <a14:foregroundMark x1="90925" y1="13644" x2="90925" y2="13644"/>
                        <a14:foregroundMark x1="90582" y1="14508" x2="90582" y2="14508"/>
                        <a14:foregroundMark x1="81336" y1="13126" x2="83562" y2="10017"/>
                        <a14:foregroundMark x1="84760" y1="10535" x2="84760" y2="6736"/>
                        <a14:backgroundMark x1="10103" y1="20898" x2="10103" y2="20898"/>
                        <a14:backgroundMark x1="25342" y1="22625" x2="22603" y2="4663"/>
                        <a14:backgroundMark x1="5651" y1="17962" x2="25856" y2="16926"/>
                        <a14:backgroundMark x1="25856" y1="16926" x2="63870" y2="20553"/>
                        <a14:backgroundMark x1="62842" y1="8981" x2="67637" y2="20725"/>
                        <a14:backgroundMark x1="67637" y1="20725" x2="16610" y2="24870"/>
                        <a14:backgroundMark x1="16610" y1="24870" x2="5993" y2="18653"/>
                        <a14:backgroundMark x1="5993" y1="18653" x2="16096" y2="6218"/>
                        <a14:backgroundMark x1="16096" y1="6218" x2="25685" y2="173"/>
                        <a14:backgroundMark x1="25685" y1="173" x2="48630" y2="1554"/>
                        <a14:backgroundMark x1="48630" y1="1554" x2="65753" y2="10190"/>
                        <a14:backgroundMark x1="65582" y1="23661" x2="55651" y2="15544"/>
                        <a14:backgroundMark x1="55651" y1="15544" x2="66438" y2="12435"/>
                        <a14:backgroundMark x1="66438" y1="12435" x2="66610" y2="24525"/>
                        <a14:backgroundMark x1="59760" y1="26252" x2="63356" y2="25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60" y="987991"/>
            <a:ext cx="1866243" cy="185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2209800" y="62420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4656138" y="6381750"/>
            <a:ext cx="28956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8077200" y="62420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5679794" y="1724901"/>
            <a:ext cx="6333785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8175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8DB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a-DK" altLang="da-DK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  <a:t>Få kendskab til arbejdsmarkedet</a:t>
            </a:r>
          </a:p>
          <a:p>
            <a:pPr marL="638175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8DB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a-DK" altLang="da-DK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  <a:t>Oplev dagligdagen på en arbejdsplads</a:t>
            </a:r>
          </a:p>
          <a:p>
            <a:pPr marL="638175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8DB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a-DK" altLang="da-DK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  <a:t>Prøv forskellige jobfunktioner</a:t>
            </a:r>
          </a:p>
          <a:p>
            <a:pPr marL="638175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8374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da-DK" altLang="da-DK" sz="3200" b="0" i="0" u="none" strike="noStrike" kern="1200" cap="none" spc="0" normalizeH="0" baseline="0" noProof="0" dirty="0">
              <a:ln>
                <a:noFill/>
              </a:ln>
              <a:solidFill>
                <a:srgbClr val="2E2B21">
                  <a:lumMod val="90000"/>
                  <a:lumOff val="10000"/>
                </a:srgbClr>
              </a:solidFill>
              <a:effectLst/>
              <a:uLnTx/>
              <a:uFillTx/>
              <a:latin typeface="Daytona Pro Condensed" panose="020B0506030503040204" pitchFamily="34" charset="0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E65023-19EB-4D60-85D3-6B98C6F6CC4E}"/>
              </a:ext>
            </a:extLst>
          </p:cNvPr>
          <p:cNvSpPr/>
          <p:nvPr/>
        </p:nvSpPr>
        <p:spPr>
          <a:xfrm>
            <a:off x="7938" y="5352200"/>
            <a:ext cx="12191999" cy="150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565540" y="5715000"/>
            <a:ext cx="9654478" cy="527050"/>
          </a:xfrm>
        </p:spPr>
        <p:txBody>
          <a:bodyPr wrap="none" anchor="t">
            <a:noAutofit/>
          </a:bodyPr>
          <a:lstStyle/>
          <a:p>
            <a:pPr eaLnBrk="1" hangingPunct="1"/>
            <a:r>
              <a:rPr lang="en-GB" altLang="da-DK" sz="5400" b="1" spc="300" dirty="0" err="1">
                <a:solidFill>
                  <a:schemeClr val="tx2">
                    <a:lumMod val="75000"/>
                  </a:schemeClr>
                </a:solidFill>
                <a:latin typeface="Daytona Pro Condensed" panose="020B0506030503040204" pitchFamily="34" charset="0"/>
              </a:rPr>
              <a:t>Valgfri</a:t>
            </a:r>
            <a:r>
              <a:rPr lang="en-GB" altLang="da-DK" sz="5400" b="1" spc="300" dirty="0">
                <a:solidFill>
                  <a:schemeClr val="tx2">
                    <a:lumMod val="75000"/>
                  </a:schemeClr>
                </a:solidFill>
                <a:latin typeface="Daytona Pro Condensed" panose="020B0506030503040204" pitchFamily="34" charset="0"/>
              </a:rPr>
              <a:t> </a:t>
            </a:r>
            <a:r>
              <a:rPr lang="en-GB" altLang="da-DK" sz="5400" b="1" spc="300" dirty="0" err="1">
                <a:solidFill>
                  <a:schemeClr val="tx2">
                    <a:lumMod val="75000"/>
                  </a:schemeClr>
                </a:solidFill>
                <a:latin typeface="Daytona Pro Condensed" panose="020B0506030503040204" pitchFamily="34" charset="0"/>
              </a:rPr>
              <a:t>praktikuge</a:t>
            </a:r>
            <a:r>
              <a:rPr lang="en-GB" altLang="da-DK" sz="5400" b="1" spc="300" dirty="0">
                <a:solidFill>
                  <a:schemeClr val="tx2">
                    <a:lumMod val="75000"/>
                  </a:schemeClr>
                </a:solidFill>
                <a:latin typeface="Daytona Pro Condensed" panose="020B0506030503040204" pitchFamily="34" charset="0"/>
              </a:rPr>
              <a:t> </a:t>
            </a:r>
            <a:r>
              <a:rPr lang="en-GB" altLang="da-DK" sz="5400" b="1" spc="300" dirty="0">
                <a:solidFill>
                  <a:srgbClr val="FF0000"/>
                </a:solidFill>
                <a:latin typeface="Daytona Pro Condensed" panose="020B0506030503040204" pitchFamily="34" charset="0"/>
              </a:rPr>
              <a:t>XX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D3CAC67-94BF-478F-A05E-2B261BFEE0DE}"/>
              </a:ext>
            </a:extLst>
          </p:cNvPr>
          <p:cNvSpPr/>
          <p:nvPr/>
        </p:nvSpPr>
        <p:spPr>
          <a:xfrm>
            <a:off x="1711370" y="326462"/>
            <a:ext cx="8769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1" i="0" u="none" strike="noStrike" kern="1200" cap="none" spc="0" normalizeH="0" baseline="0" noProof="0" dirty="0">
                <a:ln>
                  <a:noFill/>
                </a:ln>
                <a:solidFill>
                  <a:srgbClr val="438DBE"/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  <a:t>VÆR OPMÆRKSOM PÅ DEADLINE D. </a:t>
            </a:r>
            <a:r>
              <a:rPr kumimoji="0" lang="da-DK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  <a:t>XXX</a:t>
            </a:r>
          </a:p>
        </p:txBody>
      </p:sp>
      <p:sp>
        <p:nvSpPr>
          <p:cNvPr id="3" name="Afrundet rektangel 1">
            <a:extLst>
              <a:ext uri="{FF2B5EF4-FFF2-40B4-BE49-F238E27FC236}">
                <a16:creationId xmlns:a16="http://schemas.microsoft.com/office/drawing/2014/main" id="{C29BE440-EF7C-2DF3-C039-A6D3B1327F46}"/>
              </a:ext>
            </a:extLst>
          </p:cNvPr>
          <p:cNvSpPr/>
          <p:nvPr/>
        </p:nvSpPr>
        <p:spPr>
          <a:xfrm>
            <a:off x="178421" y="1708302"/>
            <a:ext cx="5207618" cy="2682332"/>
          </a:xfrm>
          <a:prstGeom prst="roundRect">
            <a:avLst/>
          </a:prstGeom>
          <a:solidFill>
            <a:srgbClr val="376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Picture 2" descr="Uddannelsesvejledning | Gribskov.dk">
            <a:extLst>
              <a:ext uri="{FF2B5EF4-FFF2-40B4-BE49-F238E27FC236}">
                <a16:creationId xmlns:a16="http://schemas.microsoft.com/office/drawing/2014/main" id="{5C7EADA8-33A7-6E11-423B-FF11B43B98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52" b="61592" l="1823" r="980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3379"/>
          <a:stretch/>
        </p:blipFill>
        <p:spPr bwMode="auto">
          <a:xfrm>
            <a:off x="347024" y="1831202"/>
            <a:ext cx="4870411" cy="25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7460442E-A33F-7FCD-C6BC-B269144173B8}"/>
              </a:ext>
            </a:extLst>
          </p:cNvPr>
          <p:cNvSpPr/>
          <p:nvPr/>
        </p:nvSpPr>
        <p:spPr>
          <a:xfrm>
            <a:off x="1302176" y="4411392"/>
            <a:ext cx="2960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400" dirty="0">
                <a:solidFill>
                  <a:srgbClr val="0070C0"/>
                </a:solidFill>
                <a:latin typeface="Arial Nova Cond"/>
                <a:hlinkClick r:id="rId5"/>
              </a:rPr>
              <a:t>www.ung.unoung.dk</a:t>
            </a:r>
            <a:endParaRPr lang="da-DK" sz="2400" dirty="0">
              <a:solidFill>
                <a:srgbClr val="0070C0"/>
              </a:solidFill>
              <a:latin typeface="Arial Nova Cond"/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3C91F258-2B0F-69F8-9326-BFA96CC512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92468">
            <a:off x="3122820" y="1312666"/>
            <a:ext cx="1980384" cy="2845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Up Hand Drawn Arrow Icons - Free SVG &amp; PNG Up Hand Drawn Arrow Images -  Noun Project">
            <a:extLst>
              <a:ext uri="{FF2B5EF4-FFF2-40B4-BE49-F238E27FC236}">
                <a16:creationId xmlns:a16="http://schemas.microsoft.com/office/drawing/2014/main" id="{227BB151-537B-73A4-8DF5-A538CF465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565540" y="878702"/>
            <a:ext cx="20780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319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2209800" y="62420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4656138" y="6381750"/>
            <a:ext cx="28956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8077200" y="62420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4926939" y="1110850"/>
            <a:ext cx="63005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8175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5F5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a-DK" alt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90000"/>
                    <a:lumOff val="10000"/>
                  </a:srgbClr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  <a:t>Eleverne vurderes i forhold til: GYM, HF, EUD og andre aktiviteter. </a:t>
            </a:r>
          </a:p>
          <a:p>
            <a:pPr marL="1809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5F5E"/>
              </a:buClr>
              <a:buSzTx/>
              <a:tabLst/>
              <a:defRPr/>
            </a:pPr>
            <a:endParaRPr kumimoji="0" lang="da-DK" altLang="da-DK" sz="2400" b="0" i="0" u="none" strike="noStrike" kern="1200" cap="none" spc="0" normalizeH="0" baseline="0" noProof="0" dirty="0">
              <a:ln>
                <a:noFill/>
              </a:ln>
              <a:solidFill>
                <a:srgbClr val="2E2B21">
                  <a:lumMod val="90000"/>
                  <a:lumOff val="10000"/>
                </a:srgbClr>
              </a:solidFill>
              <a:effectLst/>
              <a:uLnTx/>
              <a:uFillTx/>
              <a:latin typeface="Daytona Pro Condensed" panose="020B0506030503040204" pitchFamily="34" charset="0"/>
              <a:ea typeface="+mn-ea"/>
              <a:cs typeface="+mn-cs"/>
            </a:endParaRPr>
          </a:p>
          <a:p>
            <a:pPr marL="638175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5F5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a-DK" alt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90000"/>
                    <a:lumOff val="10000"/>
                  </a:srgbClr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  <a:t>Processen påbegyndes, når eleverne starter i 8. klasse.</a:t>
            </a:r>
          </a:p>
          <a:p>
            <a:pPr marL="638175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5F5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da-DK" altLang="da-DK" sz="2400" b="0" i="0" u="none" strike="noStrike" kern="1200" cap="none" spc="0" normalizeH="0" baseline="0" noProof="0" dirty="0">
              <a:ln>
                <a:noFill/>
              </a:ln>
              <a:solidFill>
                <a:srgbClr val="2E2B21">
                  <a:lumMod val="90000"/>
                  <a:lumOff val="10000"/>
                </a:srgbClr>
              </a:solidFill>
              <a:effectLst/>
              <a:uLnTx/>
              <a:uFillTx/>
              <a:latin typeface="Daytona Pro Condensed" panose="020B0506030503040204" pitchFamily="34" charset="0"/>
              <a:ea typeface="+mn-ea"/>
              <a:cs typeface="+mn-cs"/>
            </a:endParaRPr>
          </a:p>
          <a:p>
            <a:pPr marL="638175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5F5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a-DK" alt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90000"/>
                    <a:lumOff val="10000"/>
                  </a:srgbClr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  <a:t>Vurderingen foretages i et samarbejde mellem skole og UU-vejleder.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E65023-19EB-4D60-85D3-6B98C6F6CC4E}"/>
              </a:ext>
            </a:extLst>
          </p:cNvPr>
          <p:cNvSpPr/>
          <p:nvPr/>
        </p:nvSpPr>
        <p:spPr>
          <a:xfrm>
            <a:off x="1" y="5352200"/>
            <a:ext cx="12191999" cy="157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235C7A88-6807-4731-A307-9E7AD7FDBD49}"/>
              </a:ext>
            </a:extLst>
          </p:cNvPr>
          <p:cNvSpPr/>
          <p:nvPr/>
        </p:nvSpPr>
        <p:spPr>
          <a:xfrm>
            <a:off x="-1" y="5225823"/>
            <a:ext cx="12192001" cy="1651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D187C94D-183A-4ABA-9E55-0F7C37467E40}"/>
              </a:ext>
            </a:extLst>
          </p:cNvPr>
          <p:cNvSpPr/>
          <p:nvPr/>
        </p:nvSpPr>
        <p:spPr>
          <a:xfrm>
            <a:off x="917069" y="5662698"/>
            <a:ext cx="106826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a-DK" sz="4800" b="1" i="0" u="none" strike="noStrike" kern="1200" cap="none" spc="0" normalizeH="0" baseline="0" noProof="0" dirty="0">
                <a:ln>
                  <a:noFill/>
                </a:ln>
                <a:solidFill>
                  <a:srgbClr val="A9A57C">
                    <a:lumMod val="50000"/>
                  </a:srgbClr>
                </a:solidFill>
                <a:effectLst/>
                <a:uLnTx/>
                <a:uFillTx/>
                <a:latin typeface="Daytona Pro Condensed" panose="020B0506030503040204" pitchFamily="34" charset="0"/>
                <a:ea typeface="+mn-ea"/>
                <a:cs typeface="+mn-cs"/>
              </a:rPr>
              <a:t>VURDERING AF UDDANNELSESPARATHED</a:t>
            </a:r>
            <a:endParaRPr kumimoji="0" lang="da-DK" sz="4800" b="1" i="0" u="none" strike="noStrike" kern="1200" cap="none" spc="0" normalizeH="0" baseline="0" noProof="0" dirty="0">
              <a:ln>
                <a:noFill/>
              </a:ln>
              <a:solidFill>
                <a:srgbClr val="A9A57C">
                  <a:lumMod val="50000"/>
                </a:srgbClr>
              </a:solidFill>
              <a:effectLst/>
              <a:uLnTx/>
              <a:uFillTx/>
              <a:latin typeface="Daytona Pro Condensed" panose="020B0506030503040204" pitchFamily="34" charset="0"/>
              <a:ea typeface="+mn-ea"/>
              <a:cs typeface="+mn-cs"/>
            </a:endParaRP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BF0E5C31-F933-4EC1-A581-EE90ECE7FE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5" b="98484" l="0" r="89994">
                        <a14:foregroundMark x1="2790" y1="96543" x2="9096" y2="87871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4344"/>
            <a:ext cx="2589266" cy="25892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6937455A-3900-4628-B68E-5441C1E00D60}"/>
              </a:ext>
            </a:extLst>
          </p:cNvPr>
          <p:cNvSpPr/>
          <p:nvPr/>
        </p:nvSpPr>
        <p:spPr>
          <a:xfrm>
            <a:off x="582448" y="1886969"/>
            <a:ext cx="2943755" cy="933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0025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945F5E"/>
                </a:solidFill>
                <a:effectLst/>
                <a:uLnTx/>
                <a:uFillTx/>
                <a:latin typeface="Daytona Pro Condensed" panose="020B0506030503040204" pitchFamily="34" charset="0"/>
                <a:ea typeface="MS PGothic" panose="020B0600070205080204" pitchFamily="34" charset="-128"/>
                <a:cs typeface="+mn-cs"/>
              </a:rPr>
              <a:t>Vurdering i 9. klasse</a:t>
            </a:r>
          </a:p>
          <a:p>
            <a:pPr marL="542925" marR="0" lvl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Pct val="91000"/>
              <a:buFont typeface="Arial" panose="020B0604020202020204" pitchFamily="34" charset="0"/>
              <a:buChar char="•"/>
              <a:tabLst/>
              <a:defRPr/>
            </a:pPr>
            <a:r>
              <a:rPr lang="da-DK" altLang="da-DK" sz="2400" dirty="0">
                <a:solidFill>
                  <a:schemeClr val="tx2">
                    <a:lumMod val="75000"/>
                  </a:schemeClr>
                </a:solidFill>
                <a:latin typeface="Daytona Pro Condensed" panose="020B0506030503040204" pitchFamily="34" charset="0"/>
                <a:ea typeface="MS PGothic" panose="020B0600070205080204" pitchFamily="34" charset="-128"/>
              </a:rPr>
              <a:t>a</a:t>
            </a:r>
            <a:r>
              <a:rPr kumimoji="0" lang="da-DK" alt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Daytona Pro Condensed" panose="020B0506030503040204" pitchFamily="34" charset="0"/>
                <a:ea typeface="MS PGothic" panose="020B0600070205080204" pitchFamily="34" charset="-128"/>
                <a:cs typeface="+mn-cs"/>
              </a:rPr>
              <a:t>fventer</a:t>
            </a:r>
            <a:r>
              <a:rPr kumimoji="0" lang="da-DK" altLang="da-DK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Daytona Pro Condensed" panose="020B0506030503040204" pitchFamily="34" charset="0"/>
                <a:ea typeface="MS PGothic" panose="020B0600070205080204" pitchFamily="34" charset="-128"/>
                <a:cs typeface="+mn-cs"/>
              </a:rPr>
              <a:t>….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503444F2-7ACE-48CE-98D3-C37EC93D139F}"/>
              </a:ext>
            </a:extLst>
          </p:cNvPr>
          <p:cNvSpPr/>
          <p:nvPr/>
        </p:nvSpPr>
        <p:spPr>
          <a:xfrm>
            <a:off x="582449" y="672799"/>
            <a:ext cx="2943755" cy="933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0025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945F5E"/>
                </a:solidFill>
                <a:effectLst/>
                <a:uLnTx/>
                <a:uFillTx/>
                <a:latin typeface="Daytona Pro Condensed" panose="020B0506030503040204" pitchFamily="34" charset="0"/>
                <a:ea typeface="MS PGothic" panose="020B0600070205080204" pitchFamily="34" charset="-128"/>
                <a:cs typeface="+mn-cs"/>
              </a:rPr>
              <a:t>Vurdering i 8. klasse</a:t>
            </a:r>
          </a:p>
          <a:p>
            <a:pPr marL="542925" marR="0" lvl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da-DK" altLang="da-DK" sz="2400" dirty="0">
                <a:solidFill>
                  <a:schemeClr val="tx2">
                    <a:lumMod val="75000"/>
                  </a:schemeClr>
                </a:solidFill>
                <a:latin typeface="Daytona Pro Condensed" panose="020B0506030503040204" pitchFamily="34" charset="0"/>
                <a:ea typeface="MS PGothic" panose="020B0600070205080204" pitchFamily="34" charset="-128"/>
              </a:rPr>
              <a:t>j</a:t>
            </a:r>
            <a:r>
              <a:rPr kumimoji="0" lang="da-DK" alt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Daytona Pro Condensed" panose="020B0506030503040204" pitchFamily="34" charset="0"/>
                <a:ea typeface="MS PGothic" panose="020B0600070205080204" pitchFamily="34" charset="-128"/>
                <a:cs typeface="+mn-cs"/>
              </a:rPr>
              <a:t>anuar</a:t>
            </a:r>
            <a:r>
              <a:rPr lang="da-DK" altLang="da-DK" sz="2400" dirty="0">
                <a:solidFill>
                  <a:schemeClr val="tx2">
                    <a:lumMod val="75000"/>
                  </a:schemeClr>
                </a:solidFill>
                <a:latin typeface="Daytona Pro Condensed" panose="020B0506030503040204" pitchFamily="34" charset="0"/>
                <a:ea typeface="MS PGothic" panose="020B0600070205080204" pitchFamily="34" charset="-128"/>
              </a:rPr>
              <a:t> &amp; j</a:t>
            </a:r>
            <a:r>
              <a:rPr kumimoji="0" lang="da-DK" alt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Daytona Pro Condensed" panose="020B0506030503040204" pitchFamily="34" charset="0"/>
                <a:ea typeface="MS PGothic" panose="020B0600070205080204" pitchFamily="34" charset="-128"/>
                <a:cs typeface="+mn-cs"/>
              </a:rPr>
              <a:t>uni</a:t>
            </a:r>
            <a:endParaRPr kumimoji="0" lang="da-DK" altLang="da-DK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Daytona Pro Condensed" panose="020B0506030503040204" pitchFamily="34" charset="0"/>
              <a:ea typeface="MS PGothic" panose="020B0600070205080204" pitchFamily="34" charset="-128"/>
              <a:cs typeface="+mn-cs"/>
            </a:endParaRPr>
          </a:p>
        </p:txBody>
      </p: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ACCDD145-A5E6-44B3-803A-03CBD900C1B8}"/>
              </a:ext>
            </a:extLst>
          </p:cNvPr>
          <p:cNvCxnSpPr/>
          <p:nvPr/>
        </p:nvCxnSpPr>
        <p:spPr>
          <a:xfrm>
            <a:off x="4463143" y="376994"/>
            <a:ext cx="0" cy="4514699"/>
          </a:xfrm>
          <a:prstGeom prst="line">
            <a:avLst/>
          </a:prstGeom>
          <a:ln>
            <a:solidFill>
              <a:srgbClr val="5367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726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ktangel 42">
            <a:extLst>
              <a:ext uri="{FF2B5EF4-FFF2-40B4-BE49-F238E27FC236}">
                <a16:creationId xmlns:a16="http://schemas.microsoft.com/office/drawing/2014/main" id="{F5D0BA6D-A5DC-4BEA-92B2-4C396763181F}"/>
              </a:ext>
            </a:extLst>
          </p:cNvPr>
          <p:cNvSpPr/>
          <p:nvPr/>
        </p:nvSpPr>
        <p:spPr>
          <a:xfrm>
            <a:off x="-1" y="6170271"/>
            <a:ext cx="12192001" cy="687730"/>
          </a:xfrm>
          <a:prstGeom prst="rect">
            <a:avLst/>
          </a:prstGeom>
          <a:solidFill>
            <a:schemeClr val="bg1">
              <a:alpha val="79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400" dirty="0">
                <a:solidFill>
                  <a:schemeClr val="tx2">
                    <a:lumMod val="50000"/>
                  </a:schemeClr>
                </a:solidFill>
                <a:latin typeface="Tw Cen MT" panose="020B0602020104020603"/>
              </a:rPr>
              <a:t>UDDANNELSESPARATHEDSVURDERING – Foreløbig i januar &amp; i juni</a:t>
            </a: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E80DC2BA-8561-449E-938B-FA39D55607F0}"/>
              </a:ext>
            </a:extLst>
          </p:cNvPr>
          <p:cNvSpPr/>
          <p:nvPr/>
        </p:nvSpPr>
        <p:spPr>
          <a:xfrm>
            <a:off x="3464560" y="202485"/>
            <a:ext cx="2849880" cy="511630"/>
          </a:xfrm>
          <a:prstGeom prst="rect">
            <a:avLst/>
          </a:prstGeom>
          <a:solidFill>
            <a:srgbClr val="4181A5"/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a-DK" sz="1650" dirty="0">
                <a:solidFill>
                  <a:schemeClr val="tx2">
                    <a:lumMod val="50000"/>
                  </a:schemeClr>
                </a:solidFill>
                <a:latin typeface="Daytona Condensed" panose="020B0506030503040204" pitchFamily="34" charset="0"/>
              </a:rPr>
              <a:t>PERSONLIGE FORUDSÆTNINGER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6274AAD9-836A-4AEF-9F72-36551211B1C9}"/>
              </a:ext>
            </a:extLst>
          </p:cNvPr>
          <p:cNvSpPr/>
          <p:nvPr/>
        </p:nvSpPr>
        <p:spPr>
          <a:xfrm>
            <a:off x="6314440" y="202485"/>
            <a:ext cx="2849880" cy="511630"/>
          </a:xfrm>
          <a:prstGeom prst="rect">
            <a:avLst/>
          </a:prstGeom>
          <a:solidFill>
            <a:srgbClr val="00A87C"/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a-DK" sz="1650" dirty="0">
                <a:solidFill>
                  <a:schemeClr val="tx2">
                    <a:lumMod val="50000"/>
                  </a:schemeClr>
                </a:solidFill>
                <a:latin typeface="Daytona Condensed" panose="020B0506030503040204" pitchFamily="34" charset="0"/>
              </a:rPr>
              <a:t>SOCIALE FORUDSÆTNINGER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07B08218-D259-431F-A871-D4374B451E64}"/>
              </a:ext>
            </a:extLst>
          </p:cNvPr>
          <p:cNvSpPr/>
          <p:nvPr/>
        </p:nvSpPr>
        <p:spPr>
          <a:xfrm>
            <a:off x="614680" y="202485"/>
            <a:ext cx="2849880" cy="511630"/>
          </a:xfrm>
          <a:prstGeom prst="rect">
            <a:avLst/>
          </a:prstGeom>
          <a:solidFill>
            <a:srgbClr val="9B9B9B"/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a-DK" sz="1650" dirty="0">
                <a:solidFill>
                  <a:schemeClr val="tx2">
                    <a:lumMod val="50000"/>
                  </a:schemeClr>
                </a:solidFill>
                <a:latin typeface="Daytona Condensed" panose="020B0506030503040204" pitchFamily="34" charset="0"/>
              </a:rPr>
              <a:t>FAGLIGE FORUDSÆTNINGER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5E08D169-6907-432C-A6BD-C00A7B780B15}"/>
              </a:ext>
            </a:extLst>
          </p:cNvPr>
          <p:cNvSpPr/>
          <p:nvPr/>
        </p:nvSpPr>
        <p:spPr>
          <a:xfrm>
            <a:off x="3464560" y="714115"/>
            <a:ext cx="2849880" cy="1071150"/>
          </a:xfrm>
          <a:prstGeom prst="rect">
            <a:avLst/>
          </a:prstGeom>
          <a:solidFill>
            <a:srgbClr val="76ABC8"/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a-DK" sz="1600" dirty="0">
                <a:solidFill>
                  <a:schemeClr val="tx2">
                    <a:lumMod val="50000"/>
                  </a:schemeClr>
                </a:solidFill>
                <a:latin typeface="Arial Nova Cond" panose="020B0506020202020204" pitchFamily="34" charset="0"/>
              </a:rPr>
              <a:t>Motivation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A594C7BC-1BFF-4789-BAE2-AE2C738CE42C}"/>
              </a:ext>
            </a:extLst>
          </p:cNvPr>
          <p:cNvSpPr/>
          <p:nvPr/>
        </p:nvSpPr>
        <p:spPr>
          <a:xfrm>
            <a:off x="3464560" y="3888385"/>
            <a:ext cx="2849880" cy="1071150"/>
          </a:xfrm>
          <a:prstGeom prst="rect">
            <a:avLst/>
          </a:prstGeom>
          <a:solidFill>
            <a:srgbClr val="76ABC8"/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a-DK" sz="1600" dirty="0">
                <a:solidFill>
                  <a:schemeClr val="tx2">
                    <a:lumMod val="50000"/>
                  </a:schemeClr>
                </a:solidFill>
                <a:latin typeface="Arial Nova Cond" panose="020B0506020202020204" pitchFamily="34" charset="0"/>
              </a:rPr>
              <a:t>Mødestabilitet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6E3E039F-71E5-4A99-B3B9-93CBA1E52C93}"/>
              </a:ext>
            </a:extLst>
          </p:cNvPr>
          <p:cNvSpPr/>
          <p:nvPr/>
        </p:nvSpPr>
        <p:spPr>
          <a:xfrm>
            <a:off x="3464560" y="1775475"/>
            <a:ext cx="2849880" cy="1071150"/>
          </a:xfrm>
          <a:prstGeom prst="rect">
            <a:avLst/>
          </a:prstGeom>
          <a:solidFill>
            <a:srgbClr val="76ABC8"/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a-DK" sz="1600" dirty="0">
                <a:solidFill>
                  <a:schemeClr val="tx2">
                    <a:lumMod val="50000"/>
                  </a:schemeClr>
                </a:solidFill>
                <a:latin typeface="Arial Nova Cond" panose="020B0506020202020204" pitchFamily="34" charset="0"/>
              </a:rPr>
              <a:t>Selvstændighed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649E0080-BA1F-4A3C-A175-FFF5C12284E2}"/>
              </a:ext>
            </a:extLst>
          </p:cNvPr>
          <p:cNvSpPr/>
          <p:nvPr/>
        </p:nvSpPr>
        <p:spPr>
          <a:xfrm>
            <a:off x="3464560" y="2836825"/>
            <a:ext cx="2849880" cy="1071150"/>
          </a:xfrm>
          <a:prstGeom prst="rect">
            <a:avLst/>
          </a:prstGeom>
          <a:solidFill>
            <a:srgbClr val="76ABC8"/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a-DK" sz="1600" dirty="0">
                <a:solidFill>
                  <a:schemeClr val="tx2">
                    <a:lumMod val="50000"/>
                  </a:schemeClr>
                </a:solidFill>
                <a:latin typeface="Arial Nova Cond" panose="020B0506020202020204" pitchFamily="34" charset="0"/>
              </a:rPr>
              <a:t>Ansvarlighed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845B1F81-702B-4D1D-B8B7-B15BA7E3C98E}"/>
              </a:ext>
            </a:extLst>
          </p:cNvPr>
          <p:cNvSpPr/>
          <p:nvPr/>
        </p:nvSpPr>
        <p:spPr>
          <a:xfrm>
            <a:off x="3464560" y="4959535"/>
            <a:ext cx="2849880" cy="1071150"/>
          </a:xfrm>
          <a:prstGeom prst="rect">
            <a:avLst/>
          </a:prstGeom>
          <a:solidFill>
            <a:srgbClr val="76ABC8"/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a-DK" sz="1600" dirty="0">
                <a:solidFill>
                  <a:schemeClr val="tx2">
                    <a:lumMod val="50000"/>
                  </a:schemeClr>
                </a:solidFill>
                <a:latin typeface="Arial Nova Cond" panose="020B0506020202020204" pitchFamily="34" charset="0"/>
              </a:rPr>
              <a:t>Valgparathed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6A947E77-1AC0-4C31-835A-F0308E645438}"/>
              </a:ext>
            </a:extLst>
          </p:cNvPr>
          <p:cNvSpPr/>
          <p:nvPr/>
        </p:nvSpPr>
        <p:spPr>
          <a:xfrm>
            <a:off x="6314440" y="4268538"/>
            <a:ext cx="2849880" cy="1762147"/>
          </a:xfrm>
          <a:prstGeom prst="rect">
            <a:avLst/>
          </a:prstGeom>
          <a:solidFill>
            <a:srgbClr val="00C08E"/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a-DK" sz="1600" dirty="0">
                <a:solidFill>
                  <a:schemeClr val="tx2">
                    <a:lumMod val="50000"/>
                  </a:schemeClr>
                </a:solidFill>
                <a:latin typeface="Arial Nova Cond" panose="020B0506020202020204" pitchFamily="34" charset="0"/>
              </a:rPr>
              <a:t>Samarbejdsevne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AA38DF92-06CD-45F8-B270-CACC0D706814}"/>
              </a:ext>
            </a:extLst>
          </p:cNvPr>
          <p:cNvSpPr/>
          <p:nvPr/>
        </p:nvSpPr>
        <p:spPr>
          <a:xfrm>
            <a:off x="6314440" y="704325"/>
            <a:ext cx="2849880" cy="1710013"/>
          </a:xfrm>
          <a:prstGeom prst="rect">
            <a:avLst/>
          </a:prstGeom>
          <a:solidFill>
            <a:srgbClr val="00C08E"/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a-DK" sz="1600" dirty="0">
                <a:solidFill>
                  <a:schemeClr val="tx2">
                    <a:lumMod val="50000"/>
                  </a:schemeClr>
                </a:solidFill>
                <a:latin typeface="Arial Nova Cond" panose="020B0506020202020204" pitchFamily="34" charset="0"/>
              </a:rPr>
              <a:t>Respekt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0405988-2CDC-4F88-BDE4-F5451583AAB8}"/>
              </a:ext>
            </a:extLst>
          </p:cNvPr>
          <p:cNvSpPr/>
          <p:nvPr/>
        </p:nvSpPr>
        <p:spPr>
          <a:xfrm>
            <a:off x="6314440" y="2414338"/>
            <a:ext cx="2849880" cy="1854201"/>
          </a:xfrm>
          <a:prstGeom prst="rect">
            <a:avLst/>
          </a:prstGeom>
          <a:solidFill>
            <a:srgbClr val="00C08E"/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a-DK" sz="1600" dirty="0">
                <a:solidFill>
                  <a:schemeClr val="tx2">
                    <a:lumMod val="50000"/>
                  </a:schemeClr>
                </a:solidFill>
                <a:latin typeface="Arial Nova Cond" panose="020B0506020202020204" pitchFamily="34" charset="0"/>
              </a:rPr>
              <a:t>Tolerance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6D3F78E4-9214-41B9-9CE4-191225F81F76}"/>
              </a:ext>
            </a:extLst>
          </p:cNvPr>
          <p:cNvSpPr/>
          <p:nvPr/>
        </p:nvSpPr>
        <p:spPr>
          <a:xfrm>
            <a:off x="9164320" y="4911635"/>
            <a:ext cx="2479766" cy="602959"/>
          </a:xfrm>
          <a:prstGeom prst="rect">
            <a:avLst/>
          </a:prstGeom>
          <a:solidFill>
            <a:srgbClr val="B8908E"/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a-DK" sz="1100" dirty="0">
                <a:solidFill>
                  <a:schemeClr val="tx2">
                    <a:lumMod val="50000"/>
                  </a:schemeClr>
                </a:solidFill>
                <a:latin typeface="Arial Nova Cond" panose="020B0506020202020204" pitchFamily="34" charset="0"/>
              </a:rPr>
              <a:t>Praktiske færdigheder</a:t>
            </a:r>
          </a:p>
          <a:p>
            <a:pPr algn="ctr"/>
            <a:r>
              <a:rPr lang="da-DK" sz="1100" dirty="0">
                <a:solidFill>
                  <a:schemeClr val="tx2">
                    <a:lumMod val="50000"/>
                  </a:schemeClr>
                </a:solidFill>
                <a:latin typeface="Arial Nova Cond" panose="020B0506020202020204" pitchFamily="34" charset="0"/>
              </a:rPr>
              <a:t>og kreativitet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5281492B-6C1F-4FC0-875E-5B773B13F03E}"/>
              </a:ext>
            </a:extLst>
          </p:cNvPr>
          <p:cNvSpPr/>
          <p:nvPr/>
        </p:nvSpPr>
        <p:spPr>
          <a:xfrm>
            <a:off x="9164321" y="4321745"/>
            <a:ext cx="2479767" cy="620197"/>
          </a:xfrm>
          <a:prstGeom prst="rect">
            <a:avLst/>
          </a:prstGeom>
          <a:solidFill>
            <a:srgbClr val="B8908E"/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a-DK" sz="1100" dirty="0">
                <a:solidFill>
                  <a:schemeClr val="tx2">
                    <a:lumMod val="50000"/>
                  </a:schemeClr>
                </a:solidFill>
                <a:latin typeface="Arial Nova Cond" panose="020B0506020202020204" pitchFamily="34" charset="0"/>
              </a:rPr>
              <a:t>Færdigheder</a:t>
            </a:r>
          </a:p>
          <a:p>
            <a:pPr algn="ctr"/>
            <a:r>
              <a:rPr lang="da-DK" sz="1000" dirty="0">
                <a:solidFill>
                  <a:schemeClr val="tx2">
                    <a:lumMod val="50000"/>
                  </a:schemeClr>
                </a:solidFill>
                <a:latin typeface="Arial Nova Cond" panose="020B0506020202020204" pitchFamily="34" charset="0"/>
              </a:rPr>
              <a:t>i at kunne skifte perspektiv</a:t>
            </a:r>
          </a:p>
          <a:p>
            <a:pPr algn="ctr"/>
            <a:r>
              <a:rPr lang="da-DK" sz="1000" dirty="0">
                <a:solidFill>
                  <a:schemeClr val="tx2">
                    <a:lumMod val="50000"/>
                  </a:schemeClr>
                </a:solidFill>
                <a:latin typeface="Arial Nova Cond" panose="020B0506020202020204" pitchFamily="34" charset="0"/>
              </a:rPr>
              <a:t>mellem del og helhed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E507F52E-804A-4C20-B06D-0A930D88F6F6}"/>
              </a:ext>
            </a:extLst>
          </p:cNvPr>
          <p:cNvSpPr/>
          <p:nvPr/>
        </p:nvSpPr>
        <p:spPr>
          <a:xfrm>
            <a:off x="9164323" y="3137613"/>
            <a:ext cx="2479767" cy="668041"/>
          </a:xfrm>
          <a:prstGeom prst="rect">
            <a:avLst/>
          </a:prstGeom>
          <a:solidFill>
            <a:srgbClr val="B8908E"/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a-DK" sz="1100" dirty="0">
                <a:solidFill>
                  <a:schemeClr val="tx2">
                    <a:lumMod val="50000"/>
                  </a:schemeClr>
                </a:solidFill>
                <a:latin typeface="Arial Nova Cond" panose="020B0506020202020204" pitchFamily="34" charset="0"/>
              </a:rPr>
              <a:t>Arbejdskendskab,</a:t>
            </a:r>
          </a:p>
          <a:p>
            <a:pPr algn="ctr"/>
            <a:r>
              <a:rPr lang="da-DK" sz="1100" dirty="0">
                <a:solidFill>
                  <a:schemeClr val="tx2">
                    <a:lumMod val="50000"/>
                  </a:schemeClr>
                </a:solidFill>
                <a:latin typeface="Arial Nova Cond" panose="020B0506020202020204" pitchFamily="34" charset="0"/>
              </a:rPr>
              <a:t>arbejdspladsfærdigheder</a:t>
            </a:r>
          </a:p>
          <a:p>
            <a:pPr algn="ctr"/>
            <a:r>
              <a:rPr lang="da-DK" sz="1100" dirty="0">
                <a:solidFill>
                  <a:schemeClr val="tx2">
                    <a:lumMod val="50000"/>
                  </a:schemeClr>
                </a:solidFill>
                <a:latin typeface="Arial Nova Cond" panose="020B0506020202020204" pitchFamily="34" charset="0"/>
              </a:rPr>
              <a:t>og virketrang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43464F55-C166-4249-BABA-44661D6106FD}"/>
              </a:ext>
            </a:extLst>
          </p:cNvPr>
          <p:cNvSpPr/>
          <p:nvPr/>
        </p:nvSpPr>
        <p:spPr>
          <a:xfrm>
            <a:off x="9164322" y="3780274"/>
            <a:ext cx="2479767" cy="550523"/>
          </a:xfrm>
          <a:prstGeom prst="rect">
            <a:avLst/>
          </a:prstGeom>
          <a:solidFill>
            <a:srgbClr val="B8908E"/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a-DK" sz="1100" dirty="0">
                <a:solidFill>
                  <a:schemeClr val="tx2">
                    <a:lumMod val="50000"/>
                  </a:schemeClr>
                </a:solidFill>
                <a:latin typeface="Arial Nova Cond" panose="020B0506020202020204" pitchFamily="34" charset="0"/>
              </a:rPr>
              <a:t>Værkstedsfærdigheder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DA935F53-4FC6-44C1-AD9C-F0B23527E50D}"/>
              </a:ext>
            </a:extLst>
          </p:cNvPr>
          <p:cNvSpPr/>
          <p:nvPr/>
        </p:nvSpPr>
        <p:spPr>
          <a:xfrm>
            <a:off x="9168856" y="5491216"/>
            <a:ext cx="2479766" cy="539469"/>
          </a:xfrm>
          <a:prstGeom prst="rect">
            <a:avLst/>
          </a:prstGeom>
          <a:solidFill>
            <a:srgbClr val="B8908E"/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a-DK" sz="1100" dirty="0">
                <a:solidFill>
                  <a:schemeClr val="tx2">
                    <a:lumMod val="50000"/>
                  </a:schemeClr>
                </a:solidFill>
                <a:latin typeface="Arial Nova Cond" panose="020B0506020202020204" pitchFamily="34" charset="0"/>
              </a:rPr>
              <a:t>Færdigheder</a:t>
            </a:r>
          </a:p>
          <a:p>
            <a:pPr algn="ctr"/>
            <a:r>
              <a:rPr lang="da-DK" sz="1000" dirty="0">
                <a:solidFill>
                  <a:schemeClr val="tx2">
                    <a:lumMod val="50000"/>
                  </a:schemeClr>
                </a:solidFill>
                <a:latin typeface="Arial Nova Cond" panose="020B0506020202020204" pitchFamily="34" charset="0"/>
              </a:rPr>
              <a:t>i at kunne anvende teorier i praksis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7F169DEF-9B12-4883-9F3F-F4663F05F427}"/>
              </a:ext>
            </a:extLst>
          </p:cNvPr>
          <p:cNvSpPr/>
          <p:nvPr/>
        </p:nvSpPr>
        <p:spPr>
          <a:xfrm>
            <a:off x="614680" y="4278328"/>
            <a:ext cx="2849880" cy="1752357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50000"/>
              </a:lnSpc>
            </a:pPr>
            <a:r>
              <a:rPr lang="da-DK" dirty="0">
                <a:solidFill>
                  <a:schemeClr val="tx2">
                    <a:lumMod val="50000"/>
                  </a:schemeClr>
                </a:solidFill>
                <a:latin typeface="Arial Nova Cond" panose="020B0506020202020204" pitchFamily="34" charset="0"/>
              </a:rPr>
              <a:t>3-årig gymnasial uddannelse</a:t>
            </a:r>
          </a:p>
          <a:p>
            <a:pPr algn="ctr">
              <a:lnSpc>
                <a:spcPct val="150000"/>
              </a:lnSpc>
            </a:pPr>
            <a:r>
              <a:rPr lang="da-DK" b="1" dirty="0">
                <a:solidFill>
                  <a:schemeClr val="tx2">
                    <a:lumMod val="50000"/>
                  </a:schemeClr>
                </a:solidFill>
                <a:latin typeface="Arial Nova Cond" panose="020B0506020202020204" pitchFamily="34" charset="0"/>
              </a:rPr>
              <a:t>HHX - HTX - STX - IB</a:t>
            </a:r>
          </a:p>
          <a:p>
            <a:pPr algn="ctr">
              <a:lnSpc>
                <a:spcPct val="150000"/>
              </a:lnSpc>
            </a:pPr>
            <a:r>
              <a:rPr lang="da-DK" dirty="0">
                <a:solidFill>
                  <a:schemeClr val="tx2">
                    <a:lumMod val="50000"/>
                  </a:schemeClr>
                </a:solidFill>
                <a:latin typeface="Arial Nova Cond" panose="020B0506020202020204" pitchFamily="34" charset="0"/>
              </a:rPr>
              <a:t>8. klasse: 5</a:t>
            </a:r>
          </a:p>
          <a:p>
            <a:pPr algn="ctr"/>
            <a:endParaRPr lang="da-DK" sz="1600" dirty="0">
              <a:solidFill>
                <a:schemeClr val="tx2">
                  <a:lumMod val="50000"/>
                </a:schemeClr>
              </a:solidFill>
              <a:latin typeface="Arial Nova Cond" panose="020B0506020202020204" pitchFamily="34" charset="0"/>
            </a:endParaRP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8B95B56A-A35D-430B-9CFE-9B8C150041DB}"/>
              </a:ext>
            </a:extLst>
          </p:cNvPr>
          <p:cNvSpPr/>
          <p:nvPr/>
        </p:nvSpPr>
        <p:spPr>
          <a:xfrm>
            <a:off x="614680" y="714115"/>
            <a:ext cx="2849880" cy="1710013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50000"/>
              </a:lnSpc>
            </a:pPr>
            <a:r>
              <a:rPr lang="da-DK" dirty="0">
                <a:solidFill>
                  <a:schemeClr val="tx2">
                    <a:lumMod val="50000"/>
                  </a:schemeClr>
                </a:solidFill>
                <a:latin typeface="Arial Nova Cond" panose="020B0506020202020204" pitchFamily="34" charset="0"/>
              </a:rPr>
              <a:t>Erhvervsuddannelse</a:t>
            </a:r>
          </a:p>
          <a:p>
            <a:pPr algn="ctr">
              <a:lnSpc>
                <a:spcPct val="150000"/>
              </a:lnSpc>
            </a:pPr>
            <a:r>
              <a:rPr lang="da-DK" b="1" dirty="0">
                <a:solidFill>
                  <a:schemeClr val="tx2">
                    <a:lumMod val="50000"/>
                  </a:schemeClr>
                </a:solidFill>
                <a:latin typeface="Arial Nova Cond" panose="020B0506020202020204" pitchFamily="34" charset="0"/>
              </a:rPr>
              <a:t>EUD - EUX</a:t>
            </a:r>
          </a:p>
          <a:p>
            <a:pPr algn="ctr">
              <a:lnSpc>
                <a:spcPct val="150000"/>
              </a:lnSpc>
            </a:pPr>
            <a:r>
              <a:rPr lang="da-DK" dirty="0">
                <a:solidFill>
                  <a:schemeClr val="tx2">
                    <a:lumMod val="50000"/>
                  </a:schemeClr>
                </a:solidFill>
                <a:latin typeface="Arial Nova Cond" panose="020B0506020202020204" pitchFamily="34" charset="0"/>
              </a:rPr>
              <a:t>8. klasse: 4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2AF5E26E-B5BD-4D74-A0D9-37ACCD64C29D}"/>
              </a:ext>
            </a:extLst>
          </p:cNvPr>
          <p:cNvSpPr/>
          <p:nvPr/>
        </p:nvSpPr>
        <p:spPr>
          <a:xfrm>
            <a:off x="614680" y="2424128"/>
            <a:ext cx="2849880" cy="1854201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50000"/>
              </a:lnSpc>
            </a:pPr>
            <a:r>
              <a:rPr lang="da-DK" dirty="0">
                <a:solidFill>
                  <a:schemeClr val="tx2">
                    <a:lumMod val="50000"/>
                  </a:schemeClr>
                </a:solidFill>
                <a:latin typeface="Arial Nova Cond" panose="020B0506020202020204" pitchFamily="34" charset="0"/>
              </a:rPr>
              <a:t>2-årig gymnasial uddannelse</a:t>
            </a:r>
          </a:p>
          <a:p>
            <a:pPr algn="ctr">
              <a:lnSpc>
                <a:spcPct val="150000"/>
              </a:lnSpc>
            </a:pPr>
            <a:r>
              <a:rPr lang="da-DK" b="1" dirty="0">
                <a:solidFill>
                  <a:schemeClr val="tx2">
                    <a:lumMod val="50000"/>
                  </a:schemeClr>
                </a:solidFill>
                <a:latin typeface="Arial Nova Cond" panose="020B0506020202020204" pitchFamily="34" charset="0"/>
              </a:rPr>
              <a:t>HF</a:t>
            </a:r>
          </a:p>
          <a:p>
            <a:pPr algn="ctr">
              <a:lnSpc>
                <a:spcPct val="150000"/>
              </a:lnSpc>
            </a:pPr>
            <a:r>
              <a:rPr lang="da-DK" dirty="0">
                <a:solidFill>
                  <a:schemeClr val="tx2">
                    <a:lumMod val="50000"/>
                  </a:schemeClr>
                </a:solidFill>
                <a:latin typeface="Arial Nova Cond" panose="020B0506020202020204" pitchFamily="34" charset="0"/>
              </a:rPr>
              <a:t>8. klasse: 4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356F5450-817D-46F1-9B07-153027D1FEA6}"/>
              </a:ext>
            </a:extLst>
          </p:cNvPr>
          <p:cNvSpPr/>
          <p:nvPr/>
        </p:nvSpPr>
        <p:spPr>
          <a:xfrm>
            <a:off x="9164324" y="2717634"/>
            <a:ext cx="2479767" cy="419979"/>
          </a:xfrm>
          <a:prstGeom prst="rect">
            <a:avLst/>
          </a:prstGeom>
          <a:solidFill>
            <a:srgbClr val="A97877"/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da-DK" sz="1200" dirty="0">
              <a:solidFill>
                <a:schemeClr val="tx2">
                  <a:lumMod val="50000"/>
                </a:schemeClr>
              </a:solidFill>
              <a:latin typeface="Daytona Condensed" panose="020B0506030503040204" pitchFamily="34" charset="0"/>
            </a:endParaRPr>
          </a:p>
        </p:txBody>
      </p:sp>
      <p:pic>
        <p:nvPicPr>
          <p:cNvPr id="32" name="Billede 31">
            <a:extLst>
              <a:ext uri="{FF2B5EF4-FFF2-40B4-BE49-F238E27FC236}">
                <a16:creationId xmlns:a16="http://schemas.microsoft.com/office/drawing/2014/main" id="{9E926A0A-0356-46F0-833A-1363E9ADD5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5" b="98484" l="0" r="89994">
                        <a14:foregroundMark x1="2790" y1="96543" x2="9096" y2="87871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64686" y="6030686"/>
            <a:ext cx="827314" cy="827314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Tekstfelt 41">
            <a:extLst>
              <a:ext uri="{FF2B5EF4-FFF2-40B4-BE49-F238E27FC236}">
                <a16:creationId xmlns:a16="http://schemas.microsoft.com/office/drawing/2014/main" id="{62D19BE4-7026-4701-B153-14F4484C7F98}"/>
              </a:ext>
            </a:extLst>
          </p:cNvPr>
          <p:cNvSpPr txBox="1"/>
          <p:nvPr/>
        </p:nvSpPr>
        <p:spPr>
          <a:xfrm>
            <a:off x="8713840" y="2834010"/>
            <a:ext cx="3380726" cy="276999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a-DK" sz="1200" dirty="0">
                <a:solidFill>
                  <a:schemeClr val="tx2">
                    <a:lumMod val="50000"/>
                  </a:schemeClr>
                </a:solidFill>
                <a:latin typeface="Daytona Condensed" panose="020B0506030503040204" pitchFamily="34" charset="0"/>
              </a:rPr>
              <a:t>PRAKSISFAGLIGE FORUDSÆTNINGER</a:t>
            </a:r>
          </a:p>
        </p:txBody>
      </p:sp>
    </p:spTree>
    <p:extLst>
      <p:ext uri="{BB962C8B-B14F-4D97-AF65-F5344CB8AC3E}">
        <p14:creationId xmlns:p14="http://schemas.microsoft.com/office/powerpoint/2010/main" val="28908607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35248</TotalTime>
  <Words>627</Words>
  <Application>Microsoft Office PowerPoint</Application>
  <PresentationFormat>Widescreen</PresentationFormat>
  <Paragraphs>135</Paragraphs>
  <Slides>14</Slides>
  <Notes>14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37" baseType="lpstr">
      <vt:lpstr>72 Condensed</vt:lpstr>
      <vt:lpstr>Arial</vt:lpstr>
      <vt:lpstr>Arial Nova Cond</vt:lpstr>
      <vt:lpstr>Arial Rounded MT Bold</vt:lpstr>
      <vt:lpstr>Avenir Next LT Pro Demi</vt:lpstr>
      <vt:lpstr>Bahnschrift Condensed</vt:lpstr>
      <vt:lpstr>Calibri</vt:lpstr>
      <vt:lpstr>Century Gothic</vt:lpstr>
      <vt:lpstr>Congenial SemiBold</vt:lpstr>
      <vt:lpstr>Daytona</vt:lpstr>
      <vt:lpstr>Daytona Condensed</vt:lpstr>
      <vt:lpstr>Daytona Pro Condensed</vt:lpstr>
      <vt:lpstr>Gisha</vt:lpstr>
      <vt:lpstr>Maiandra GD</vt:lpstr>
      <vt:lpstr>Sagona</vt:lpstr>
      <vt:lpstr>Sitka Heading Semibold</vt:lpstr>
      <vt:lpstr>Source Sans Pro SemiBold</vt:lpstr>
      <vt:lpstr>Tw Cen MT</vt:lpstr>
      <vt:lpstr>Tw Cen MT Condensed</vt:lpstr>
      <vt:lpstr>Tw Cen MT Condensed Extra Bold</vt:lpstr>
      <vt:lpstr>Wingdings</vt:lpstr>
      <vt:lpstr>Wingdings 3</vt:lpstr>
      <vt:lpstr>Integral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Valgfri praktikuge XX</vt:lpstr>
      <vt:lpstr>PowerPoint-præsentation</vt:lpstr>
      <vt:lpstr>PowerPoint-præsentation</vt:lpstr>
      <vt:lpstr>Målrettet indsats </vt:lpstr>
      <vt:lpstr>PowerPoint-præsentation</vt:lpstr>
      <vt:lpstr>PowerPoint-præsentation</vt:lpstr>
      <vt:lpstr>PowerPoint-præsentation</vt:lpstr>
      <vt:lpstr>PowerPoint-præsentation</vt:lpstr>
    </vt:vector>
  </TitlesOfParts>
  <Company>Aalborg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Anne Sofie Fage Larsen</dc:creator>
  <cp:lastModifiedBy>Anne Sofie Fage Larsen</cp:lastModifiedBy>
  <cp:revision>311</cp:revision>
  <cp:lastPrinted>2023-06-27T17:33:06Z</cp:lastPrinted>
  <dcterms:created xsi:type="dcterms:W3CDTF">2018-03-12T10:00:17Z</dcterms:created>
  <dcterms:modified xsi:type="dcterms:W3CDTF">2023-08-03T08:26:45Z</dcterms:modified>
</cp:coreProperties>
</file>